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8" r:id="rId1"/>
  </p:sldMasterIdLst>
  <p:notesMasterIdLst>
    <p:notesMasterId r:id="rId21"/>
  </p:notesMasterIdLst>
  <p:sldIdLst>
    <p:sldId id="256" r:id="rId2"/>
    <p:sldId id="257" r:id="rId3"/>
    <p:sldId id="258" r:id="rId4"/>
    <p:sldId id="274" r:id="rId5"/>
    <p:sldId id="260" r:id="rId6"/>
    <p:sldId id="259"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589" autoAdjust="0"/>
  </p:normalViewPr>
  <p:slideViewPr>
    <p:cSldViewPr snapToGrid="0" snapToObjects="1">
      <p:cViewPr varScale="1">
        <p:scale>
          <a:sx n="117" d="100"/>
          <a:sy n="117" d="100"/>
        </p:scale>
        <p:origin x="-728"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D65E57-AC88-E74E-B59C-1FA473E5D751}" type="datetimeFigureOut">
              <a:rPr lang="en-US" smtClean="0"/>
              <a:t>22/05/2015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A86CCEF-1FEC-464A-B27C-CB124F88BBE8}" type="slidenum">
              <a:rPr lang="en-US" smtClean="0"/>
              <a:t>‹#›</a:t>
            </a:fld>
            <a:endParaRPr lang="en-US"/>
          </a:p>
        </p:txBody>
      </p:sp>
    </p:spTree>
    <p:extLst>
      <p:ext uri="{BB962C8B-B14F-4D97-AF65-F5344CB8AC3E}">
        <p14:creationId xmlns:p14="http://schemas.microsoft.com/office/powerpoint/2010/main" val="125457436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86CCEF-1FEC-464A-B27C-CB124F88BBE8}" type="slidenum">
              <a:rPr lang="en-US" smtClean="0"/>
              <a:t>1</a:t>
            </a:fld>
            <a:endParaRPr lang="en-US"/>
          </a:p>
        </p:txBody>
      </p:sp>
    </p:spTree>
    <p:extLst>
      <p:ext uri="{BB962C8B-B14F-4D97-AF65-F5344CB8AC3E}">
        <p14:creationId xmlns:p14="http://schemas.microsoft.com/office/powerpoint/2010/main" val="3387290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 simulation was implemented in Matlab using an EKF algorithm outlined</a:t>
            </a:r>
            <a:r>
              <a:rPr lang="en-US" baseline="0" dirty="0" smtClean="0"/>
              <a:t> by Thrun et al.</a:t>
            </a:r>
          </a:p>
          <a:p>
            <a:endParaRPr lang="en-US" baseline="0" dirty="0" smtClean="0"/>
          </a:p>
          <a:p>
            <a:r>
              <a:rPr lang="en-US" baseline="0" dirty="0" smtClean="0"/>
              <a:t>During the prediction step, wheel velocities were used to predict the motion of the agent</a:t>
            </a:r>
          </a:p>
          <a:p>
            <a:endParaRPr lang="en-US" baseline="0" dirty="0" smtClean="0"/>
          </a:p>
          <a:p>
            <a:r>
              <a:rPr lang="en-US" baseline="0" dirty="0" smtClean="0"/>
              <a:t>During the measurement update step, simple feature detection was used to measure the range and bearing to known features in the world, known as landmarks. An imaginary sensor allowed was assumed to give a reasonable result</a:t>
            </a:r>
          </a:p>
        </p:txBody>
      </p:sp>
      <p:sp>
        <p:nvSpPr>
          <p:cNvPr id="4" name="Slide Number Placeholder 3"/>
          <p:cNvSpPr>
            <a:spLocks noGrp="1"/>
          </p:cNvSpPr>
          <p:nvPr>
            <p:ph type="sldNum" sz="quarter" idx="10"/>
          </p:nvPr>
        </p:nvSpPr>
        <p:spPr/>
        <p:txBody>
          <a:bodyPr/>
          <a:lstStyle/>
          <a:p>
            <a:fld id="{EA86CCEF-1FEC-464A-B27C-CB124F88BBE8}" type="slidenum">
              <a:rPr lang="en-US" smtClean="0"/>
              <a:t>10</a:t>
            </a:fld>
            <a:endParaRPr lang="en-US"/>
          </a:p>
        </p:txBody>
      </p:sp>
    </p:spTree>
    <p:extLst>
      <p:ext uri="{BB962C8B-B14F-4D97-AF65-F5344CB8AC3E}">
        <p14:creationId xmlns:p14="http://schemas.microsoft.com/office/powerpoint/2010/main" val="2647450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body,</a:t>
            </a:r>
            <a:r>
              <a:rPr lang="en-US" baseline="0" dirty="0" smtClean="0"/>
              <a:t> motion model and EKF</a:t>
            </a:r>
          </a:p>
          <a:p>
            <a:r>
              <a:rPr lang="en-US" baseline="0" dirty="0" smtClean="0"/>
              <a:t>Show error over time in distance</a:t>
            </a:r>
            <a:endParaRPr lang="en-US" dirty="0"/>
          </a:p>
        </p:txBody>
      </p:sp>
      <p:sp>
        <p:nvSpPr>
          <p:cNvPr id="4" name="Slide Number Placeholder 3"/>
          <p:cNvSpPr>
            <a:spLocks noGrp="1"/>
          </p:cNvSpPr>
          <p:nvPr>
            <p:ph type="sldNum" sz="quarter" idx="10"/>
          </p:nvPr>
        </p:nvSpPr>
        <p:spPr/>
        <p:txBody>
          <a:bodyPr/>
          <a:lstStyle/>
          <a:p>
            <a:fld id="{EA86CCEF-1FEC-464A-B27C-CB124F88BBE8}" type="slidenum">
              <a:rPr lang="en-US" smtClean="0"/>
              <a:t>11</a:t>
            </a:fld>
            <a:endParaRPr lang="en-US"/>
          </a:p>
        </p:txBody>
      </p:sp>
    </p:spTree>
    <p:extLst>
      <p:ext uri="{BB962C8B-B14F-4D97-AF65-F5344CB8AC3E}">
        <p14:creationId xmlns:p14="http://schemas.microsoft.com/office/powerpoint/2010/main" val="3667999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can be seen from these graphs showing the position and bearing prediction error over time, the motion model by itself did very badly, however a single feature EKF was a lot better. More than one feature produced even better results!</a:t>
            </a:r>
          </a:p>
        </p:txBody>
      </p:sp>
      <p:sp>
        <p:nvSpPr>
          <p:cNvPr id="4" name="Slide Number Placeholder 3"/>
          <p:cNvSpPr>
            <a:spLocks noGrp="1"/>
          </p:cNvSpPr>
          <p:nvPr>
            <p:ph type="sldNum" sz="quarter" idx="10"/>
          </p:nvPr>
        </p:nvSpPr>
        <p:spPr/>
        <p:txBody>
          <a:bodyPr/>
          <a:lstStyle/>
          <a:p>
            <a:fld id="{EA86CCEF-1FEC-464A-B27C-CB124F88BBE8}" type="slidenum">
              <a:rPr lang="en-US" smtClean="0"/>
              <a:t>12</a:t>
            </a:fld>
            <a:endParaRPr lang="en-US"/>
          </a:p>
        </p:txBody>
      </p:sp>
    </p:spTree>
    <p:extLst>
      <p:ext uri="{BB962C8B-B14F-4D97-AF65-F5344CB8AC3E}">
        <p14:creationId xmlns:p14="http://schemas.microsoft.com/office/powerpoint/2010/main" val="2647450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the simulation was completed, the</a:t>
            </a:r>
            <a:r>
              <a:rPr lang="en-US" baseline="0" dirty="0" smtClean="0"/>
              <a:t> EKF was transferred to a hardware implementation</a:t>
            </a:r>
          </a:p>
          <a:p>
            <a:endParaRPr lang="en-US" baseline="0" dirty="0" smtClean="0"/>
          </a:p>
          <a:p>
            <a:r>
              <a:rPr lang="en-US" baseline="0" dirty="0" smtClean="0"/>
              <a:t>An Arduino was used to control two gear motors as well as read from encoders that recorded each wheels rotation for the prediction step and four light sensors that recorded the distance and bearing to a single nearby known light source for the measurement update.</a:t>
            </a:r>
          </a:p>
          <a:p>
            <a:endParaRPr lang="en-US" baseline="0" dirty="0" smtClean="0"/>
          </a:p>
          <a:p>
            <a:r>
              <a:rPr lang="en-US" baseline="0" dirty="0" smtClean="0"/>
              <a:t>A Raspberry Pi allowed for rapid running of the EKF algorithm to combine the predictions made using the encoders and light sensors</a:t>
            </a:r>
          </a:p>
        </p:txBody>
      </p:sp>
      <p:sp>
        <p:nvSpPr>
          <p:cNvPr id="4" name="Slide Number Placeholder 3"/>
          <p:cNvSpPr>
            <a:spLocks noGrp="1"/>
          </p:cNvSpPr>
          <p:nvPr>
            <p:ph type="sldNum" sz="quarter" idx="10"/>
          </p:nvPr>
        </p:nvSpPr>
        <p:spPr/>
        <p:txBody>
          <a:bodyPr/>
          <a:lstStyle/>
          <a:p>
            <a:fld id="{EA86CCEF-1FEC-464A-B27C-CB124F88BBE8}" type="slidenum">
              <a:rPr lang="en-US" smtClean="0"/>
              <a:t>13</a:t>
            </a:fld>
            <a:endParaRPr lang="en-US"/>
          </a:p>
        </p:txBody>
      </p:sp>
    </p:spTree>
    <p:extLst>
      <p:ext uri="{BB962C8B-B14F-4D97-AF65-F5344CB8AC3E}">
        <p14:creationId xmlns:p14="http://schemas.microsoft.com/office/powerpoint/2010/main" val="2647450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a:t>
            </a:r>
            <a:r>
              <a:rPr lang="en-US" baseline="0" dirty="0" smtClean="0"/>
              <a:t> movement back and forward and gives motion model and EKF answers</a:t>
            </a:r>
          </a:p>
          <a:p>
            <a:r>
              <a:rPr lang="en-US" baseline="0" dirty="0" smtClean="0"/>
              <a:t>Explain why light sensors not calibrated and is actually a problem with using a light source, need moderately controlled conditions</a:t>
            </a:r>
            <a:endParaRPr lang="en-US" dirty="0"/>
          </a:p>
        </p:txBody>
      </p:sp>
      <p:sp>
        <p:nvSpPr>
          <p:cNvPr id="4" name="Slide Number Placeholder 3"/>
          <p:cNvSpPr>
            <a:spLocks noGrp="1"/>
          </p:cNvSpPr>
          <p:nvPr>
            <p:ph type="sldNum" sz="quarter" idx="10"/>
          </p:nvPr>
        </p:nvSpPr>
        <p:spPr/>
        <p:txBody>
          <a:bodyPr/>
          <a:lstStyle/>
          <a:p>
            <a:fld id="{EA86CCEF-1FEC-464A-B27C-CB124F88BBE8}" type="slidenum">
              <a:rPr lang="en-US" smtClean="0"/>
              <a:t>14</a:t>
            </a:fld>
            <a:endParaRPr lang="en-US"/>
          </a:p>
        </p:txBody>
      </p:sp>
    </p:spTree>
    <p:extLst>
      <p:ext uri="{BB962C8B-B14F-4D97-AF65-F5344CB8AC3E}">
        <p14:creationId xmlns:p14="http://schemas.microsoft.com/office/powerpoint/2010/main" val="3667999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Discuss results</a:t>
            </a:r>
          </a:p>
        </p:txBody>
      </p:sp>
      <p:sp>
        <p:nvSpPr>
          <p:cNvPr id="4" name="Slide Number Placeholder 3"/>
          <p:cNvSpPr>
            <a:spLocks noGrp="1"/>
          </p:cNvSpPr>
          <p:nvPr>
            <p:ph type="sldNum" sz="quarter" idx="10"/>
          </p:nvPr>
        </p:nvSpPr>
        <p:spPr/>
        <p:txBody>
          <a:bodyPr/>
          <a:lstStyle/>
          <a:p>
            <a:fld id="{EA86CCEF-1FEC-464A-B27C-CB124F88BBE8}" type="slidenum">
              <a:rPr lang="en-US" smtClean="0"/>
              <a:t>15</a:t>
            </a:fld>
            <a:endParaRPr lang="en-US"/>
          </a:p>
        </p:txBody>
      </p:sp>
    </p:spTree>
    <p:extLst>
      <p:ext uri="{BB962C8B-B14F-4D97-AF65-F5344CB8AC3E}">
        <p14:creationId xmlns:p14="http://schemas.microsoft.com/office/powerpoint/2010/main" val="2647450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Explain Range to single landmark is better however</a:t>
            </a:r>
          </a:p>
          <a:p>
            <a:r>
              <a:rPr lang="en-US" baseline="0" dirty="0" smtClean="0"/>
              <a:t>Single landmark means sensors prediction is in circle around landmark, </a:t>
            </a:r>
          </a:p>
        </p:txBody>
      </p:sp>
      <p:sp>
        <p:nvSpPr>
          <p:cNvPr id="4" name="Slide Number Placeholder 3"/>
          <p:cNvSpPr>
            <a:spLocks noGrp="1"/>
          </p:cNvSpPr>
          <p:nvPr>
            <p:ph type="sldNum" sz="quarter" idx="10"/>
          </p:nvPr>
        </p:nvSpPr>
        <p:spPr/>
        <p:txBody>
          <a:bodyPr/>
          <a:lstStyle/>
          <a:p>
            <a:fld id="{EA86CCEF-1FEC-464A-B27C-CB124F88BBE8}" type="slidenum">
              <a:rPr lang="en-US" smtClean="0"/>
              <a:t>16</a:t>
            </a:fld>
            <a:endParaRPr lang="en-US"/>
          </a:p>
        </p:txBody>
      </p:sp>
    </p:spTree>
    <p:extLst>
      <p:ext uri="{BB962C8B-B14F-4D97-AF65-F5344CB8AC3E}">
        <p14:creationId xmlns:p14="http://schemas.microsoft.com/office/powerpoint/2010/main" val="2647450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conclusion this project provided me with valuable insight into an incredibly interesting and current topic</a:t>
            </a:r>
          </a:p>
          <a:p>
            <a:endParaRPr lang="en-US" baseline="0" dirty="0" smtClean="0"/>
          </a:p>
          <a:p>
            <a:r>
              <a:rPr lang="en-US" baseline="0" dirty="0" smtClean="0"/>
              <a:t>My simulation worked very well and showed the EKF providing a more accurate prediction of the agent as it moved around</a:t>
            </a:r>
          </a:p>
          <a:p>
            <a:endParaRPr lang="en-US" baseline="0" dirty="0" smtClean="0"/>
          </a:p>
          <a:p>
            <a:r>
              <a:rPr lang="en-US" baseline="0" dirty="0" err="1" smtClean="0"/>
              <a:t>Transfering</a:t>
            </a:r>
            <a:r>
              <a:rPr lang="en-US" baseline="0" dirty="0" smtClean="0"/>
              <a:t> to hardware however gave some interesting results, including the motion model performing better than the EKF and the EKF performing very badly</a:t>
            </a:r>
          </a:p>
        </p:txBody>
      </p:sp>
      <p:sp>
        <p:nvSpPr>
          <p:cNvPr id="4" name="Slide Number Placeholder 3"/>
          <p:cNvSpPr>
            <a:spLocks noGrp="1"/>
          </p:cNvSpPr>
          <p:nvPr>
            <p:ph type="sldNum" sz="quarter" idx="10"/>
          </p:nvPr>
        </p:nvSpPr>
        <p:spPr/>
        <p:txBody>
          <a:bodyPr/>
          <a:lstStyle/>
          <a:p>
            <a:fld id="{EA86CCEF-1FEC-464A-B27C-CB124F88BBE8}" type="slidenum">
              <a:rPr lang="en-US" smtClean="0"/>
              <a:t>17</a:t>
            </a:fld>
            <a:endParaRPr lang="en-US"/>
          </a:p>
        </p:txBody>
      </p:sp>
    </p:spTree>
    <p:extLst>
      <p:ext uri="{BB962C8B-B14F-4D97-AF65-F5344CB8AC3E}">
        <p14:creationId xmlns:p14="http://schemas.microsoft.com/office/powerpoint/2010/main" val="2647450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many possible extensions to this</a:t>
            </a:r>
            <a:r>
              <a:rPr lang="en-US" baseline="0" dirty="0" smtClean="0"/>
              <a:t> project,</a:t>
            </a:r>
          </a:p>
          <a:p>
            <a:r>
              <a:rPr lang="en-US" baseline="0" dirty="0" smtClean="0"/>
              <a:t>The first would be to use a 360 degree panoramic camera to allow for multiple features to be detected by detecting </a:t>
            </a:r>
            <a:r>
              <a:rPr lang="en-US" baseline="0" dirty="0" err="1" smtClean="0"/>
              <a:t>coloured</a:t>
            </a:r>
            <a:r>
              <a:rPr lang="en-US" baseline="0" dirty="0" smtClean="0"/>
              <a:t> objects in the world</a:t>
            </a:r>
          </a:p>
          <a:p>
            <a:r>
              <a:rPr lang="en-US" baseline="0" dirty="0" smtClean="0"/>
              <a:t>Return to base </a:t>
            </a:r>
            <a:r>
              <a:rPr lang="en-US" baseline="0" dirty="0" err="1" smtClean="0"/>
              <a:t>behaviour</a:t>
            </a:r>
            <a:r>
              <a:rPr lang="en-US" baseline="0" dirty="0" smtClean="0"/>
              <a:t> could then be added allowing the robot to move back to its position of origin after wandering the world</a:t>
            </a:r>
          </a:p>
          <a:p>
            <a:r>
              <a:rPr lang="en-US" baseline="0" dirty="0" smtClean="0"/>
              <a:t>Other probabilistic robotics techniques could also be used by looking at other ways to </a:t>
            </a:r>
            <a:r>
              <a:rPr lang="en-US" baseline="0" dirty="0" err="1" smtClean="0"/>
              <a:t>linearise</a:t>
            </a:r>
            <a:r>
              <a:rPr lang="en-US" baseline="0" dirty="0" smtClean="0"/>
              <a:t> the predictions through using the unscented </a:t>
            </a:r>
            <a:r>
              <a:rPr lang="en-US" baseline="0" dirty="0" err="1" smtClean="0"/>
              <a:t>kalman</a:t>
            </a:r>
            <a:r>
              <a:rPr lang="en-US" baseline="0" dirty="0" smtClean="0"/>
              <a:t> filter or by using sampling to produce more accurate but more complicated predictions</a:t>
            </a:r>
          </a:p>
        </p:txBody>
      </p:sp>
      <p:sp>
        <p:nvSpPr>
          <p:cNvPr id="4" name="Slide Number Placeholder 3"/>
          <p:cNvSpPr>
            <a:spLocks noGrp="1"/>
          </p:cNvSpPr>
          <p:nvPr>
            <p:ph type="sldNum" sz="quarter" idx="10"/>
          </p:nvPr>
        </p:nvSpPr>
        <p:spPr/>
        <p:txBody>
          <a:bodyPr/>
          <a:lstStyle/>
          <a:p>
            <a:fld id="{EA86CCEF-1FEC-464A-B27C-CB124F88BBE8}" type="slidenum">
              <a:rPr lang="en-US" smtClean="0"/>
              <a:t>18</a:t>
            </a:fld>
            <a:endParaRPr lang="en-US"/>
          </a:p>
        </p:txBody>
      </p:sp>
    </p:spTree>
    <p:extLst>
      <p:ext uri="{BB962C8B-B14F-4D97-AF65-F5344CB8AC3E}">
        <p14:creationId xmlns:p14="http://schemas.microsoft.com/office/powerpoint/2010/main" val="2647450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a:t>
            </a:r>
            <a:r>
              <a:rPr lang="en-US" baseline="0" dirty="0" smtClean="0"/>
              <a:t> you and any questions?</a:t>
            </a:r>
            <a:endParaRPr lang="en-US" dirty="0"/>
          </a:p>
        </p:txBody>
      </p:sp>
      <p:sp>
        <p:nvSpPr>
          <p:cNvPr id="4" name="Slide Number Placeholder 3"/>
          <p:cNvSpPr>
            <a:spLocks noGrp="1"/>
          </p:cNvSpPr>
          <p:nvPr>
            <p:ph type="sldNum" sz="quarter" idx="10"/>
          </p:nvPr>
        </p:nvSpPr>
        <p:spPr/>
        <p:txBody>
          <a:bodyPr/>
          <a:lstStyle/>
          <a:p>
            <a:fld id="{EA86CCEF-1FEC-464A-B27C-CB124F88BBE8}" type="slidenum">
              <a:rPr lang="en-US" smtClean="0"/>
              <a:t>19</a:t>
            </a:fld>
            <a:endParaRPr lang="en-US"/>
          </a:p>
        </p:txBody>
      </p:sp>
    </p:spTree>
    <p:extLst>
      <p:ext uri="{BB962C8B-B14F-4D97-AF65-F5344CB8AC3E}">
        <p14:creationId xmlns:p14="http://schemas.microsoft.com/office/powerpoint/2010/main" val="3667999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This project attempted to combine multiple predictions that a robot makes about its position in the world, thereby producing a more accurate and certain prediction than each individual</a:t>
            </a:r>
            <a:r>
              <a:rPr lang="en-GB" sz="1200" kern="1200" baseline="0" dirty="0" smtClean="0">
                <a:solidFill>
                  <a:schemeClr val="tx1"/>
                </a:solidFill>
                <a:effectLst/>
                <a:latin typeface="+mn-lt"/>
                <a:ea typeface="+mn-ea"/>
                <a:cs typeface="+mn-cs"/>
              </a:rPr>
              <a:t> prediction</a:t>
            </a:r>
            <a:r>
              <a:rPr lang="en-GB" sz="1200" kern="1200" dirty="0" smtClean="0">
                <a:solidFill>
                  <a:schemeClr val="tx1"/>
                </a:solidFill>
                <a:effectLst/>
                <a:latin typeface="+mn-lt"/>
                <a:ea typeface="+mn-ea"/>
                <a:cs typeface="+mn-cs"/>
              </a:rPr>
              <a:t>.</a:t>
            </a:r>
            <a:r>
              <a:rPr lang="en-GB" sz="1200" kern="1200" baseline="0" dirty="0" smtClean="0">
                <a:solidFill>
                  <a:schemeClr val="tx1"/>
                </a:solidFill>
                <a:effectLst/>
                <a:latin typeface="+mn-lt"/>
                <a:ea typeface="+mn-ea"/>
                <a:cs typeface="+mn-cs"/>
              </a:rPr>
              <a:t> </a:t>
            </a:r>
            <a:r>
              <a:rPr lang="en-US" dirty="0" smtClean="0"/>
              <a:t>An Extended Kalman Filter, or EKF, who’s implementation I will discuss later on</a:t>
            </a:r>
          </a:p>
          <a:p>
            <a:endParaRPr lang="en-US" dirty="0" smtClean="0"/>
          </a:p>
          <a:p>
            <a:r>
              <a:rPr lang="en-US" dirty="0" smtClean="0"/>
              <a:t>This</a:t>
            </a:r>
            <a:r>
              <a:rPr lang="en-US" baseline="0" dirty="0" smtClean="0"/>
              <a:t> was first done through a simulation</a:t>
            </a:r>
          </a:p>
          <a:p>
            <a:endParaRPr lang="en-US" baseline="0" dirty="0" smtClean="0"/>
          </a:p>
          <a:p>
            <a:r>
              <a:rPr lang="en-US" baseline="0" dirty="0" smtClean="0"/>
              <a:t>And was then transferred to a purpose built robot</a:t>
            </a:r>
            <a:endParaRPr lang="en-US" dirty="0" smtClean="0"/>
          </a:p>
        </p:txBody>
      </p:sp>
      <p:sp>
        <p:nvSpPr>
          <p:cNvPr id="4" name="Slide Number Placeholder 3"/>
          <p:cNvSpPr>
            <a:spLocks noGrp="1"/>
          </p:cNvSpPr>
          <p:nvPr>
            <p:ph type="sldNum" sz="quarter" idx="10"/>
          </p:nvPr>
        </p:nvSpPr>
        <p:spPr/>
        <p:txBody>
          <a:bodyPr/>
          <a:lstStyle/>
          <a:p>
            <a:fld id="{EA86CCEF-1FEC-464A-B27C-CB124F88BBE8}" type="slidenum">
              <a:rPr lang="en-US" smtClean="0"/>
              <a:t>2</a:t>
            </a:fld>
            <a:endParaRPr lang="en-US" dirty="0"/>
          </a:p>
        </p:txBody>
      </p:sp>
    </p:spTree>
    <p:extLst>
      <p:ext uri="{BB962C8B-B14F-4D97-AF65-F5344CB8AC3E}">
        <p14:creationId xmlns:p14="http://schemas.microsoft.com/office/powerpoint/2010/main" val="2788031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first,</a:t>
            </a:r>
            <a:r>
              <a:rPr lang="en-US" baseline="0" dirty="0" smtClean="0"/>
              <a:t> why is this” localisation” behavior important?</a:t>
            </a:r>
          </a:p>
          <a:p>
            <a:endParaRPr lang="en-US" dirty="0" smtClean="0"/>
          </a:p>
          <a:p>
            <a:r>
              <a:rPr lang="en-US" dirty="0" smtClean="0"/>
              <a:t>Currently</a:t>
            </a:r>
            <a:r>
              <a:rPr lang="en-US" baseline="0" dirty="0" smtClean="0"/>
              <a:t> a growing demand for cars that can drive themselves</a:t>
            </a:r>
          </a:p>
          <a:p>
            <a:r>
              <a:rPr lang="en-US" baseline="0" dirty="0" smtClean="0"/>
              <a:t>Such as the famous Google car that uses localisation to be able to navigate the streets of San Francisco</a:t>
            </a:r>
          </a:p>
          <a:p>
            <a:r>
              <a:rPr lang="en-US" baseline="0" dirty="0" smtClean="0"/>
              <a:t>And STANLEY, designed by Stanford, which won the DARAPA grand challenge in 2005, and was able to navigate across very rough terrain in the desert</a:t>
            </a:r>
          </a:p>
        </p:txBody>
      </p:sp>
      <p:sp>
        <p:nvSpPr>
          <p:cNvPr id="4" name="Slide Number Placeholder 3"/>
          <p:cNvSpPr>
            <a:spLocks noGrp="1"/>
          </p:cNvSpPr>
          <p:nvPr>
            <p:ph type="sldNum" sz="quarter" idx="10"/>
          </p:nvPr>
        </p:nvSpPr>
        <p:spPr/>
        <p:txBody>
          <a:bodyPr/>
          <a:lstStyle/>
          <a:p>
            <a:fld id="{EA86CCEF-1FEC-464A-B27C-CB124F88BBE8}" type="slidenum">
              <a:rPr lang="en-US" smtClean="0"/>
              <a:t>3</a:t>
            </a:fld>
            <a:endParaRPr lang="en-US"/>
          </a:p>
        </p:txBody>
      </p:sp>
    </p:spTree>
    <p:extLst>
      <p:ext uri="{BB962C8B-B14F-4D97-AF65-F5344CB8AC3E}">
        <p14:creationId xmlns:p14="http://schemas.microsoft.com/office/powerpoint/2010/main" val="2647450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curiosity rover on Mars requires huge amounts of autonomy through localisation due to the large time delays between signals sent from earth being received</a:t>
            </a:r>
          </a:p>
          <a:p>
            <a:endParaRPr lang="en-US" baseline="0" dirty="0" smtClean="0"/>
          </a:p>
          <a:p>
            <a:r>
              <a:rPr lang="en-US" baseline="0" dirty="0" smtClean="0"/>
              <a:t>Even in the home, vacuum cleaners are being given some level of autonomy by navigating our floors</a:t>
            </a:r>
          </a:p>
          <a:p>
            <a:endParaRPr lang="en-US" baseline="0" dirty="0" smtClean="0"/>
          </a:p>
          <a:p>
            <a:r>
              <a:rPr lang="en-US" baseline="0" dirty="0" smtClean="0"/>
              <a:t>All of these areas require some kind of localisation behavior to take place </a:t>
            </a:r>
            <a:endParaRPr lang="en-US" dirty="0" smtClean="0"/>
          </a:p>
        </p:txBody>
      </p:sp>
      <p:sp>
        <p:nvSpPr>
          <p:cNvPr id="4" name="Slide Number Placeholder 3"/>
          <p:cNvSpPr>
            <a:spLocks noGrp="1"/>
          </p:cNvSpPr>
          <p:nvPr>
            <p:ph type="sldNum" sz="quarter" idx="10"/>
          </p:nvPr>
        </p:nvSpPr>
        <p:spPr/>
        <p:txBody>
          <a:bodyPr/>
          <a:lstStyle/>
          <a:p>
            <a:fld id="{EA86CCEF-1FEC-464A-B27C-CB124F88BBE8}" type="slidenum">
              <a:rPr lang="en-US" smtClean="0"/>
              <a:t>4</a:t>
            </a:fld>
            <a:endParaRPr lang="en-US"/>
          </a:p>
        </p:txBody>
      </p:sp>
    </p:spTree>
    <p:extLst>
      <p:ext uri="{BB962C8B-B14F-4D97-AF65-F5344CB8AC3E}">
        <p14:creationId xmlns:p14="http://schemas.microsoft.com/office/powerpoint/2010/main" val="2647450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smtClean="0"/>
              <a:t>There are many methods of localisation however two common and </a:t>
            </a:r>
            <a:r>
              <a:rPr lang="en-GB" baseline="0" noProof="0" dirty="0" smtClean="0"/>
              <a:t>simple methods that provide this localisation behaviour are:</a:t>
            </a:r>
          </a:p>
          <a:p>
            <a:endParaRPr lang="en-GB" baseline="0" noProof="0" dirty="0" smtClean="0"/>
          </a:p>
          <a:p>
            <a:r>
              <a:rPr lang="en-GB" baseline="0" noProof="0" dirty="0" smtClean="0"/>
              <a:t>First odometry, where by keeping track of movement over time, you can estimate the new position</a:t>
            </a:r>
          </a:p>
          <a:p>
            <a:endParaRPr lang="en-GB" baseline="0" noProof="0" dirty="0" smtClean="0"/>
          </a:p>
          <a:p>
            <a:r>
              <a:rPr lang="en-GB" baseline="0" noProof="0" dirty="0" smtClean="0"/>
              <a:t>The second is using sensors to measure the world around the robot and then comparing this to some map to get a location</a:t>
            </a:r>
          </a:p>
          <a:p>
            <a:r>
              <a:rPr lang="en-GB" baseline="0" noProof="0" dirty="0" smtClean="0"/>
              <a:t>Cameras, range finders and GPS are a few of the many possible sensors that can be used for this</a:t>
            </a:r>
          </a:p>
          <a:p>
            <a:endParaRPr lang="en-GB" baseline="0" noProof="0" dirty="0" smtClean="0"/>
          </a:p>
          <a:p>
            <a:endParaRPr lang="en-GB" baseline="0" noProof="0" dirty="0" smtClean="0"/>
          </a:p>
        </p:txBody>
      </p:sp>
      <p:sp>
        <p:nvSpPr>
          <p:cNvPr id="4" name="Slide Number Placeholder 3"/>
          <p:cNvSpPr>
            <a:spLocks noGrp="1"/>
          </p:cNvSpPr>
          <p:nvPr>
            <p:ph type="sldNum" sz="quarter" idx="10"/>
          </p:nvPr>
        </p:nvSpPr>
        <p:spPr/>
        <p:txBody>
          <a:bodyPr/>
          <a:lstStyle/>
          <a:p>
            <a:fld id="{EA86CCEF-1FEC-464A-B27C-CB124F88BBE8}" type="slidenum">
              <a:rPr lang="en-US" smtClean="0"/>
              <a:t>5</a:t>
            </a:fld>
            <a:endParaRPr lang="en-US"/>
          </a:p>
        </p:txBody>
      </p:sp>
    </p:spTree>
    <p:extLst>
      <p:ext uri="{BB962C8B-B14F-4D97-AF65-F5344CB8AC3E}">
        <p14:creationId xmlns:p14="http://schemas.microsoft.com/office/powerpoint/2010/main" val="2647450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is the challenge</a:t>
            </a:r>
            <a:r>
              <a:rPr lang="en-US" baseline="0" dirty="0" smtClean="0"/>
              <a:t> with locating these mobile robots in the world?</a:t>
            </a:r>
          </a:p>
          <a:p>
            <a:endParaRPr lang="en-US" baseline="0" dirty="0" smtClean="0"/>
          </a:p>
          <a:p>
            <a:r>
              <a:rPr lang="en-US" baseline="0" dirty="0" smtClean="0"/>
              <a:t>Well the world is a noisy place!</a:t>
            </a:r>
          </a:p>
          <a:p>
            <a:endParaRPr lang="en-US" baseline="0" dirty="0" smtClean="0"/>
          </a:p>
          <a:p>
            <a:r>
              <a:rPr lang="en-US" baseline="0" dirty="0" smtClean="0"/>
              <a:t>Odometry can accumulate a large error over time from any tiny ones that exist</a:t>
            </a:r>
          </a:p>
          <a:p>
            <a:r>
              <a:rPr lang="en-US" baseline="0" dirty="0" smtClean="0"/>
              <a:t>These can come from things like wheels slipping or your motion model not being accurate enough</a:t>
            </a:r>
          </a:p>
          <a:p>
            <a:endParaRPr lang="en-US" baseline="0" dirty="0" smtClean="0"/>
          </a:p>
          <a:p>
            <a:r>
              <a:rPr lang="en-US" baseline="0" dirty="0" smtClean="0"/>
              <a:t>Sensory readings suffer from problems in the outside world</a:t>
            </a:r>
          </a:p>
          <a:p>
            <a:r>
              <a:rPr lang="en-US" baseline="0" dirty="0" smtClean="0"/>
              <a:t>Dark rooms can make cameras useless</a:t>
            </a:r>
          </a:p>
          <a:p>
            <a:r>
              <a:rPr lang="en-US" baseline="0" dirty="0" smtClean="0"/>
              <a:t>Types of surfaces and their angles can cause havoc to distance sensors</a:t>
            </a:r>
          </a:p>
          <a:p>
            <a:r>
              <a:rPr lang="en-US" baseline="0" dirty="0" smtClean="0"/>
              <a:t>Tunnels can stop </a:t>
            </a:r>
            <a:r>
              <a:rPr lang="en-US" baseline="0" dirty="0" err="1" smtClean="0"/>
              <a:t>gps</a:t>
            </a:r>
            <a:r>
              <a:rPr lang="en-US" baseline="0" dirty="0" smtClean="0"/>
              <a:t> from getting a signal</a:t>
            </a:r>
          </a:p>
          <a:p>
            <a:r>
              <a:rPr lang="en-US" baseline="0" dirty="0" smtClean="0"/>
              <a:t>Maps of the world are also never completely accurate</a:t>
            </a:r>
          </a:p>
          <a:p>
            <a:endParaRPr lang="en-US" baseline="0" dirty="0" smtClean="0"/>
          </a:p>
          <a:p>
            <a:endParaRPr lang="en-US" baseline="0" dirty="0" smtClean="0"/>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EA86CCEF-1FEC-464A-B27C-CB124F88BBE8}" type="slidenum">
              <a:rPr lang="en-US" smtClean="0"/>
              <a:t>6</a:t>
            </a:fld>
            <a:endParaRPr lang="en-US"/>
          </a:p>
        </p:txBody>
      </p:sp>
    </p:spTree>
    <p:extLst>
      <p:ext uri="{BB962C8B-B14F-4D97-AF65-F5344CB8AC3E}">
        <p14:creationId xmlns:p14="http://schemas.microsoft.com/office/powerpoint/2010/main" val="2647450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Probabilistic</a:t>
            </a:r>
            <a:r>
              <a:rPr lang="en-US" baseline="0" dirty="0" smtClean="0"/>
              <a:t> Robotics side steps these issues by understanding that the world is a noisy place and </a:t>
            </a:r>
            <a:r>
              <a:rPr lang="en-US" baseline="0" dirty="0" err="1" smtClean="0"/>
              <a:t>realising</a:t>
            </a:r>
            <a:r>
              <a:rPr lang="en-US" baseline="0" dirty="0" smtClean="0"/>
              <a:t> that your location is always a prediction that has some belief</a:t>
            </a:r>
          </a:p>
          <a:p>
            <a:endParaRPr lang="en-US" baseline="0" dirty="0" smtClean="0"/>
          </a:p>
          <a:p>
            <a:r>
              <a:rPr lang="en-US" baseline="0" dirty="0" smtClean="0"/>
              <a:t>Combining predictions can however produce more accurate and confident predictions</a:t>
            </a:r>
          </a:p>
          <a:p>
            <a:r>
              <a:rPr lang="en-US" baseline="0" dirty="0" smtClean="0"/>
              <a:t>So odometry and the sensory measurement could therefore be combined!</a:t>
            </a:r>
          </a:p>
          <a:p>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EA86CCEF-1FEC-464A-B27C-CB124F88BBE8}" type="slidenum">
              <a:rPr lang="en-US" smtClean="0"/>
              <a:t>7</a:t>
            </a:fld>
            <a:endParaRPr lang="en-US"/>
          </a:p>
        </p:txBody>
      </p:sp>
    </p:spTree>
    <p:extLst>
      <p:ext uri="{BB962C8B-B14F-4D97-AF65-F5344CB8AC3E}">
        <p14:creationId xmlns:p14="http://schemas.microsoft.com/office/powerpoint/2010/main" val="2647450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extended Kalman filter is</a:t>
            </a:r>
            <a:r>
              <a:rPr lang="en-US" baseline="0" dirty="0" smtClean="0"/>
              <a:t> a way of recursively combining Gaussian distributions</a:t>
            </a:r>
          </a:p>
          <a:p>
            <a:endParaRPr lang="en-US" baseline="0" dirty="0" smtClean="0"/>
          </a:p>
          <a:p>
            <a:r>
              <a:rPr lang="en-US" baseline="0" dirty="0" smtClean="0"/>
              <a:t>So if we ensure our predictions are Gaussian the we can use this EKF to combine them optimally!</a:t>
            </a:r>
          </a:p>
          <a:p>
            <a:endParaRPr lang="en-US" baseline="0" dirty="0" smtClean="0"/>
          </a:p>
          <a:p>
            <a:r>
              <a:rPr lang="en-US" baseline="0" dirty="0" smtClean="0"/>
              <a:t>Linearization of our predictions is done using Taylor expansion however that is beyond the scope of this project</a:t>
            </a:r>
          </a:p>
          <a:p>
            <a:endParaRPr lang="en-US" baseline="0" dirty="0" smtClean="0"/>
          </a:p>
        </p:txBody>
      </p:sp>
      <p:sp>
        <p:nvSpPr>
          <p:cNvPr id="4" name="Slide Number Placeholder 3"/>
          <p:cNvSpPr>
            <a:spLocks noGrp="1"/>
          </p:cNvSpPr>
          <p:nvPr>
            <p:ph type="sldNum" sz="quarter" idx="10"/>
          </p:nvPr>
        </p:nvSpPr>
        <p:spPr/>
        <p:txBody>
          <a:bodyPr/>
          <a:lstStyle/>
          <a:p>
            <a:fld id="{EA86CCEF-1FEC-464A-B27C-CB124F88BBE8}" type="slidenum">
              <a:rPr lang="en-US" smtClean="0"/>
              <a:t>8</a:t>
            </a:fld>
            <a:endParaRPr lang="en-US"/>
          </a:p>
        </p:txBody>
      </p:sp>
    </p:spTree>
    <p:extLst>
      <p:ext uri="{BB962C8B-B14F-4D97-AF65-F5344CB8AC3E}">
        <p14:creationId xmlns:p14="http://schemas.microsoft.com/office/powerpoint/2010/main" val="2647450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used for localisation of a mobile robot, the EKF has 3 steps:</a:t>
            </a:r>
          </a:p>
          <a:p>
            <a:endParaRPr lang="en-US" baseline="0" dirty="0" smtClean="0"/>
          </a:p>
          <a:p>
            <a:r>
              <a:rPr lang="en-US" baseline="0" dirty="0" smtClean="0"/>
              <a:t>1: The first is the initial pose estimation, where an initial belief of the robots position in the world is made</a:t>
            </a:r>
          </a:p>
          <a:p>
            <a:endParaRPr lang="en-US" baseline="0" dirty="0" smtClean="0"/>
          </a:p>
          <a:p>
            <a:r>
              <a:rPr lang="en-US" baseline="0" dirty="0" smtClean="0"/>
              <a:t>2: The prediction step then updates this belief using odometry to give a new belief, however noise in the world means the belief is less accurate and wider</a:t>
            </a:r>
          </a:p>
          <a:p>
            <a:endParaRPr lang="en-US" baseline="0" dirty="0" smtClean="0"/>
          </a:p>
          <a:p>
            <a:r>
              <a:rPr lang="en-US" baseline="0" dirty="0" smtClean="0"/>
              <a:t>3: The measurement update step then gives a probability distribution of the robots locations based on the sensory measurement and combines this with the belief from the prediction step. This produces a more accurate and slimmer belief of the robots position. In this case the sensory measurement has been made by measuring the range and bearing to a known light source in the world, a method that was used for the real world robot</a:t>
            </a:r>
          </a:p>
        </p:txBody>
      </p:sp>
      <p:sp>
        <p:nvSpPr>
          <p:cNvPr id="4" name="Slide Number Placeholder 3"/>
          <p:cNvSpPr>
            <a:spLocks noGrp="1"/>
          </p:cNvSpPr>
          <p:nvPr>
            <p:ph type="sldNum" sz="quarter" idx="10"/>
          </p:nvPr>
        </p:nvSpPr>
        <p:spPr/>
        <p:txBody>
          <a:bodyPr/>
          <a:lstStyle/>
          <a:p>
            <a:fld id="{EA86CCEF-1FEC-464A-B27C-CB124F88BBE8}" type="slidenum">
              <a:rPr lang="en-US" smtClean="0"/>
              <a:t>9</a:t>
            </a:fld>
            <a:endParaRPr lang="en-US"/>
          </a:p>
        </p:txBody>
      </p:sp>
    </p:spTree>
    <p:extLst>
      <p:ext uri="{BB962C8B-B14F-4D97-AF65-F5344CB8AC3E}">
        <p14:creationId xmlns:p14="http://schemas.microsoft.com/office/powerpoint/2010/main" val="2647450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a:lstStyle/>
          <a:p>
            <a:r>
              <a:rPr lang="en-GB" smtClean="0"/>
              <a:t>Click to edit Master title style</a:t>
            </a:r>
            <a:endParaRPr/>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dirty="0"/>
          </a:p>
        </p:txBody>
      </p:sp>
      <p:sp>
        <p:nvSpPr>
          <p:cNvPr id="4" name="Date Placeholder 3"/>
          <p:cNvSpPr>
            <a:spLocks noGrp="1"/>
          </p:cNvSpPr>
          <p:nvPr>
            <p:ph type="dt" sz="half" idx="10"/>
          </p:nvPr>
        </p:nvSpPr>
        <p:spPr/>
        <p:txBody>
          <a:bodyPr/>
          <a:lstStyle/>
          <a:p>
            <a:fld id="{B8901E26-B46A-094F-9919-BE4D947AD92A}" type="datetimeFigureOut">
              <a:rPr lang="en-US" smtClean="0"/>
              <a:t>22/05/2015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39C4FB-7D33-419B-8833-D1372BFD11C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GB" smtClean="0"/>
              <a:t>Click to edit Master title style</a:t>
            </a:r>
            <a:endParaRPr/>
          </a:p>
        </p:txBody>
      </p:sp>
      <p:sp>
        <p:nvSpPr>
          <p:cNvPr id="3" name="Picture Placeholder 2"/>
          <p:cNvSpPr>
            <a:spLocks noGrp="1"/>
          </p:cNvSpPr>
          <p:nvPr>
            <p:ph type="pic" idx="1"/>
          </p:nvPr>
        </p:nvSpPr>
        <p:spPr>
          <a:xfrm>
            <a:off x="5487987" y="2048256"/>
            <a:ext cx="3427413"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GB"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B8901E26-B46A-094F-9919-BE4D947AD92A}" type="datetimeFigureOut">
              <a:rPr lang="en-US" smtClean="0"/>
              <a:t>22/05/2015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A63D17-439C-7040-A2D9-6C78E22B6E0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GB"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dirty="0"/>
          </a:p>
        </p:txBody>
      </p:sp>
      <p:sp>
        <p:nvSpPr>
          <p:cNvPr id="4" name="Date Placeholder 3"/>
          <p:cNvSpPr>
            <a:spLocks noGrp="1"/>
          </p:cNvSpPr>
          <p:nvPr>
            <p:ph type="dt" sz="half" idx="10"/>
          </p:nvPr>
        </p:nvSpPr>
        <p:spPr/>
        <p:txBody>
          <a:bodyPr/>
          <a:lstStyle/>
          <a:p>
            <a:fld id="{B8901E26-B46A-094F-9919-BE4D947AD92A}" type="datetimeFigureOut">
              <a:rPr lang="en-US" smtClean="0"/>
              <a:t>22/05/2015</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2980944"/>
          </a:xfrm>
        </p:spPr>
        <p:txBody>
          <a:bodyPr>
            <a:normAutofit/>
          </a:bodyPr>
          <a:lstStyle>
            <a:lvl1pPr marL="0" indent="0">
              <a:buNone/>
              <a:defRPr sz="1800"/>
            </a:lvl1pPr>
          </a:lstStyle>
          <a:p>
            <a:r>
              <a:rPr lang="en-GB" smtClean="0"/>
              <a:t>Drag picture to placeholder or click icon to add</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GB"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dirty="0"/>
          </a:p>
        </p:txBody>
      </p:sp>
      <p:sp>
        <p:nvSpPr>
          <p:cNvPr id="4" name="Date Placeholder 3"/>
          <p:cNvSpPr>
            <a:spLocks noGrp="1"/>
          </p:cNvSpPr>
          <p:nvPr>
            <p:ph type="dt" sz="half" idx="10"/>
          </p:nvPr>
        </p:nvSpPr>
        <p:spPr>
          <a:xfrm>
            <a:off x="6580094" y="188259"/>
            <a:ext cx="2133600" cy="365125"/>
          </a:xfrm>
        </p:spPr>
        <p:txBody>
          <a:bodyPr/>
          <a:lstStyle/>
          <a:p>
            <a:fld id="{B8901E26-B46A-094F-9919-BE4D947AD92A}" type="datetimeFigureOut">
              <a:rPr lang="en-US" smtClean="0"/>
              <a:t>22/05/2015</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en-GB" smtClean="0"/>
              <a:t>Drag picture to placeholder or click icon to add</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en-GB"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GB"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fld id="{B8901E26-B46A-094F-9919-BE4D947AD92A}" type="datetimeFigureOut">
              <a:rPr lang="en-US" smtClean="0"/>
              <a:t>22/05/2015</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en-GB" smtClean="0"/>
              <a:t>Drag picture to placeholder or click icon to add</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GB" smtClean="0"/>
              <a:t>Drag picture to placeholder or click icon to add</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GB" smtClean="0"/>
              <a:t>Drag picture to placeholder or click icon to add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dirty="0"/>
          </a:p>
        </p:txBody>
      </p:sp>
      <p:sp>
        <p:nvSpPr>
          <p:cNvPr id="4" name="Date Placeholder 3"/>
          <p:cNvSpPr>
            <a:spLocks noGrp="1"/>
          </p:cNvSpPr>
          <p:nvPr>
            <p:ph type="dt" sz="half" idx="10"/>
          </p:nvPr>
        </p:nvSpPr>
        <p:spPr/>
        <p:txBody>
          <a:bodyPr/>
          <a:lstStyle/>
          <a:p>
            <a:fld id="{B8901E26-B46A-094F-9919-BE4D947AD92A}" type="datetimeFigureOut">
              <a:rPr lang="en-US" smtClean="0"/>
              <a:t>22/05/2015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A63D17-439C-7040-A2D9-6C78E22B6E09}"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GB" smtClean="0"/>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lvl5pPr>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dirty="0"/>
          </a:p>
        </p:txBody>
      </p:sp>
      <p:sp>
        <p:nvSpPr>
          <p:cNvPr id="4" name="Date Placeholder 3"/>
          <p:cNvSpPr>
            <a:spLocks noGrp="1"/>
          </p:cNvSpPr>
          <p:nvPr>
            <p:ph type="dt" sz="half" idx="10"/>
          </p:nvPr>
        </p:nvSpPr>
        <p:spPr/>
        <p:txBody>
          <a:bodyPr/>
          <a:lstStyle/>
          <a:p>
            <a:fld id="{B8901E26-B46A-094F-9919-BE4D947AD92A}" type="datetimeFigureOut">
              <a:rPr lang="en-US" smtClean="0"/>
              <a:t>22/05/2015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A63D17-439C-7040-A2D9-6C78E22B6E0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dirty="0"/>
          </a:p>
        </p:txBody>
      </p:sp>
      <p:sp>
        <p:nvSpPr>
          <p:cNvPr id="4" name="Date Placeholder 3"/>
          <p:cNvSpPr>
            <a:spLocks noGrp="1"/>
          </p:cNvSpPr>
          <p:nvPr>
            <p:ph type="dt" sz="half" idx="10"/>
          </p:nvPr>
        </p:nvSpPr>
        <p:spPr/>
        <p:txBody>
          <a:bodyPr/>
          <a:lstStyle/>
          <a:p>
            <a:fld id="{B8901E26-B46A-094F-9919-BE4D947AD92A}" type="datetimeFigureOut">
              <a:rPr lang="en-US" smtClean="0"/>
              <a:t>22/05/2015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A63D17-439C-7040-A2D9-6C78E22B6E0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GB" smtClean="0"/>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dirty="0"/>
          </a:p>
        </p:txBody>
      </p:sp>
      <p:sp>
        <p:nvSpPr>
          <p:cNvPr id="4" name="Date Placeholder 3"/>
          <p:cNvSpPr>
            <a:spLocks noGrp="1"/>
          </p:cNvSpPr>
          <p:nvPr>
            <p:ph type="dt" sz="half" idx="10"/>
          </p:nvPr>
        </p:nvSpPr>
        <p:spPr/>
        <p:txBody>
          <a:bodyPr/>
          <a:lstStyle/>
          <a:p>
            <a:fld id="{B8901E26-B46A-094F-9919-BE4D947AD92A}" type="datetimeFigureOut">
              <a:rPr lang="en-US" smtClean="0"/>
              <a:t>22/05/2015</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GB"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GB" smtClean="0"/>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B8901E26-B46A-094F-9919-BE4D947AD92A}" type="datetimeFigureOut">
              <a:rPr lang="en-US" smtClean="0"/>
              <a:t>22/05/2015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A63D17-439C-7040-A2D9-6C78E22B6E0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dirty="0"/>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dirty="0"/>
          </a:p>
        </p:txBody>
      </p:sp>
      <p:sp>
        <p:nvSpPr>
          <p:cNvPr id="5" name="Date Placeholder 4"/>
          <p:cNvSpPr>
            <a:spLocks noGrp="1"/>
          </p:cNvSpPr>
          <p:nvPr>
            <p:ph type="dt" sz="half" idx="10"/>
          </p:nvPr>
        </p:nvSpPr>
        <p:spPr>
          <a:xfrm>
            <a:off x="6580094" y="188259"/>
            <a:ext cx="2133600" cy="365125"/>
          </a:xfrm>
        </p:spPr>
        <p:txBody>
          <a:bodyPr/>
          <a:lstStyle/>
          <a:p>
            <a:fld id="{B8901E26-B46A-094F-9919-BE4D947AD92A}" type="datetimeFigureOut">
              <a:rPr lang="en-US" smtClean="0"/>
              <a:t>22/05/2015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A63D17-439C-7040-A2D9-6C78E22B6E0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dirty="0"/>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dirty="0"/>
          </a:p>
        </p:txBody>
      </p:sp>
      <p:sp>
        <p:nvSpPr>
          <p:cNvPr id="7" name="Date Placeholder 6"/>
          <p:cNvSpPr>
            <a:spLocks noGrp="1"/>
          </p:cNvSpPr>
          <p:nvPr>
            <p:ph type="dt" sz="half" idx="10"/>
          </p:nvPr>
        </p:nvSpPr>
        <p:spPr>
          <a:xfrm>
            <a:off x="6580094" y="188259"/>
            <a:ext cx="2133600" cy="365125"/>
          </a:xfrm>
        </p:spPr>
        <p:txBody>
          <a:bodyPr/>
          <a:lstStyle/>
          <a:p>
            <a:fld id="{B8901E26-B46A-094F-9919-BE4D947AD92A}" type="datetimeFigureOut">
              <a:rPr lang="en-US" smtClean="0"/>
              <a:t>22/05/2015</a:t>
            </a:fld>
            <a:endParaRPr lang="en-US"/>
          </a:p>
        </p:txBody>
      </p:sp>
      <p:sp>
        <p:nvSpPr>
          <p:cNvPr id="8" name="Footer Placeholder 7"/>
          <p:cNvSpPr>
            <a:spLocks noGrp="1"/>
          </p:cNvSpPr>
          <p:nvPr>
            <p:ph type="ftr" sz="quarter" idx="11"/>
          </p:nvPr>
        </p:nvSpPr>
        <p:spPr>
          <a:xfrm>
            <a:off x="1120588" y="188259"/>
            <a:ext cx="2895600" cy="365125"/>
          </a:xfrm>
        </p:spPr>
        <p:txBody>
          <a:bodyPr/>
          <a:lstStyle/>
          <a:p>
            <a:endParaRPr lang="en-US"/>
          </a:p>
        </p:txBody>
      </p:sp>
      <p:sp>
        <p:nvSpPr>
          <p:cNvPr id="9" name="Slide Number Placeholder 8"/>
          <p:cNvSpPr>
            <a:spLocks noGrp="1"/>
          </p:cNvSpPr>
          <p:nvPr>
            <p:ph type="sldNum" sz="quarter" idx="12"/>
          </p:nvPr>
        </p:nvSpPr>
        <p:spPr/>
        <p:txBody>
          <a:bodyPr/>
          <a:lstStyle/>
          <a:p>
            <a:fld id="{33A63D17-439C-7040-A2D9-6C78E22B6E09}" type="slidenum">
              <a:rPr lang="en-US" smtClean="0"/>
              <a:t>‹#›</a:t>
            </a:fld>
            <a:endParaRPr lang="en-US"/>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a:p>
        </p:txBody>
      </p:sp>
      <p:sp>
        <p:nvSpPr>
          <p:cNvPr id="3" name="Date Placeholder 2"/>
          <p:cNvSpPr>
            <a:spLocks noGrp="1"/>
          </p:cNvSpPr>
          <p:nvPr>
            <p:ph type="dt" sz="half" idx="10"/>
          </p:nvPr>
        </p:nvSpPr>
        <p:spPr/>
        <p:txBody>
          <a:bodyPr/>
          <a:lstStyle/>
          <a:p>
            <a:fld id="{B8901E26-B46A-094F-9919-BE4D947AD92A}" type="datetimeFigureOut">
              <a:rPr lang="en-US" smtClean="0"/>
              <a:t>22/05/2015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A63D17-439C-7040-A2D9-6C78E22B6E0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901E26-B46A-094F-9919-BE4D947AD92A}" type="datetimeFigureOut">
              <a:rPr lang="en-US" smtClean="0"/>
              <a:t>22/05/2015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A63D17-439C-7040-A2D9-6C78E22B6E0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GB" smtClean="0"/>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dirty="0"/>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B8901E26-B46A-094F-9919-BE4D947AD92A}" type="datetimeFigureOut">
              <a:rPr lang="en-US" smtClean="0"/>
              <a:t>22/05/2015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123856"/>
            <a:ext cx="8913813" cy="914400"/>
          </a:xfrm>
          <a:prstGeom prst="rect">
            <a:avLst/>
          </a:prstGeom>
          <a:solidFill>
            <a:schemeClr val="tx2"/>
          </a:solidFill>
        </p:spPr>
        <p:txBody>
          <a:bodyPr vert="horz" lIns="1188720" tIns="45720" rIns="274320" bIns="45720" rtlCol="0" anchor="ctr">
            <a:normAutofit/>
          </a:bodyPr>
          <a:lstStyle/>
          <a:p>
            <a:r>
              <a:rPr lang="en-GB" smtClean="0"/>
              <a:t>Click to edit Master title style</a:t>
            </a:r>
            <a:endParaRPr/>
          </a:p>
        </p:txBody>
      </p:sp>
      <p:sp>
        <p:nvSpPr>
          <p:cNvPr id="3" name="Text Placeholder 2"/>
          <p:cNvSpPr>
            <a:spLocks noGrp="1"/>
          </p:cNvSpPr>
          <p:nvPr>
            <p:ph type="body" idx="1"/>
          </p:nvPr>
        </p:nvSpPr>
        <p:spPr>
          <a:xfrm>
            <a:off x="1114424" y="2595562"/>
            <a:ext cx="7610476" cy="3670767"/>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B8901E26-B46A-094F-9919-BE4D947AD92A}" type="datetimeFigureOut">
              <a:rPr lang="en-US" smtClean="0"/>
              <a:t>22/05/2015</a:t>
            </a:fld>
            <a:endParaRPr lang="en-US"/>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33A63D17-439C-7040-A2D9-6C78E22B6E09}" type="slidenum">
              <a:rPr lang="en-US" smtClean="0"/>
              <a:t>‹#›</a:t>
            </a:fld>
            <a:endParaRPr lang="en-US"/>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4139" r:id="rId1"/>
    <p:sldLayoutId id="2147484140" r:id="rId2"/>
    <p:sldLayoutId id="2147484141" r:id="rId3"/>
    <p:sldLayoutId id="2147484142" r:id="rId4"/>
    <p:sldLayoutId id="2147484143" r:id="rId5"/>
    <p:sldLayoutId id="2147484144" r:id="rId6"/>
    <p:sldLayoutId id="2147484145" r:id="rId7"/>
    <p:sldLayoutId id="2147484146" r:id="rId8"/>
    <p:sldLayoutId id="2147484147" r:id="rId9"/>
    <p:sldLayoutId id="2147484148" r:id="rId10"/>
    <p:sldLayoutId id="2147484149" r:id="rId11"/>
    <p:sldLayoutId id="2147484150" r:id="rId12"/>
    <p:sldLayoutId id="2147484151" r:id="rId13"/>
    <p:sldLayoutId id="2147484152" r:id="rId14"/>
    <p:sldLayoutId id="2147484153" r:id="rId15"/>
  </p:sldLayoutIdLst>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Probabilistic Robotics</a:t>
            </a:r>
            <a:endParaRPr lang="en-US" dirty="0"/>
          </a:p>
        </p:txBody>
      </p:sp>
      <p:sp>
        <p:nvSpPr>
          <p:cNvPr id="3" name="Subtitle 2"/>
          <p:cNvSpPr>
            <a:spLocks noGrp="1"/>
          </p:cNvSpPr>
          <p:nvPr>
            <p:ph type="subTitle" idx="1"/>
          </p:nvPr>
        </p:nvSpPr>
        <p:spPr>
          <a:xfrm>
            <a:off x="914400" y="3034554"/>
            <a:ext cx="8001000" cy="455546"/>
          </a:xfrm>
        </p:spPr>
        <p:txBody>
          <a:bodyPr>
            <a:normAutofit lnSpcReduction="10000"/>
          </a:bodyPr>
          <a:lstStyle/>
          <a:p>
            <a:r>
              <a:rPr lang="en-US" dirty="0" smtClean="0"/>
              <a:t>Francis Poole</a:t>
            </a:r>
          </a:p>
        </p:txBody>
      </p:sp>
    </p:spTree>
    <p:extLst>
      <p:ext uri="{BB962C8B-B14F-4D97-AF65-F5344CB8AC3E}">
        <p14:creationId xmlns:p14="http://schemas.microsoft.com/office/powerpoint/2010/main" val="750753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6064"/>
            <a:ext cx="8913813" cy="914400"/>
          </a:xfrm>
        </p:spPr>
        <p:txBody>
          <a:bodyPr/>
          <a:lstStyle/>
          <a:p>
            <a:r>
              <a:rPr lang="en-US" dirty="0" smtClean="0"/>
              <a:t>Simulation</a:t>
            </a:r>
            <a:endParaRPr lang="en-US" dirty="0"/>
          </a:p>
        </p:txBody>
      </p:sp>
      <p:sp>
        <p:nvSpPr>
          <p:cNvPr id="3" name="Content Placeholder 2"/>
          <p:cNvSpPr>
            <a:spLocks noGrp="1"/>
          </p:cNvSpPr>
          <p:nvPr>
            <p:ph idx="1"/>
          </p:nvPr>
        </p:nvSpPr>
        <p:spPr>
          <a:xfrm>
            <a:off x="1114424" y="1808995"/>
            <a:ext cx="7610476" cy="4696112"/>
          </a:xfrm>
        </p:spPr>
        <p:txBody>
          <a:bodyPr>
            <a:normAutofit lnSpcReduction="10000"/>
          </a:bodyPr>
          <a:lstStyle/>
          <a:p>
            <a:r>
              <a:rPr lang="en-US" dirty="0" smtClean="0"/>
              <a:t>Simulation of agent first to be implemented in Matlab</a:t>
            </a:r>
          </a:p>
          <a:p>
            <a:endParaRPr lang="en-US" dirty="0"/>
          </a:p>
          <a:p>
            <a:r>
              <a:rPr lang="en-US" dirty="0" smtClean="0"/>
              <a:t>Used an EKF algorithm outlined by Thrun et al. in Probabilistic Robotics (2006)</a:t>
            </a:r>
          </a:p>
          <a:p>
            <a:endParaRPr lang="en-US" dirty="0" smtClean="0"/>
          </a:p>
          <a:p>
            <a:r>
              <a:rPr lang="en-US" dirty="0" smtClean="0"/>
              <a:t>Wheel velocities used to predict motion of agent</a:t>
            </a:r>
          </a:p>
          <a:p>
            <a:endParaRPr lang="en-US" dirty="0"/>
          </a:p>
          <a:p>
            <a:r>
              <a:rPr lang="en-US" dirty="0" smtClean="0"/>
              <a:t>Feature detection used for sensory measurement to measure range and bearing to known landmarks in the world</a:t>
            </a:r>
          </a:p>
          <a:p>
            <a:pPr lvl="1"/>
            <a:r>
              <a:rPr lang="en-US" dirty="0" smtClean="0"/>
              <a:t>Imaginary sensor used</a:t>
            </a:r>
            <a:endParaRPr lang="en-US" dirty="0"/>
          </a:p>
        </p:txBody>
      </p:sp>
    </p:spTree>
    <p:extLst>
      <p:ext uri="{BB962C8B-B14F-4D97-AF65-F5344CB8AC3E}">
        <p14:creationId xmlns:p14="http://schemas.microsoft.com/office/powerpoint/2010/main" val="721806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Simulation DEMO</a:t>
            </a:r>
            <a:endParaRPr lang="en-US" dirty="0"/>
          </a:p>
        </p:txBody>
      </p:sp>
    </p:spTree>
    <p:extLst>
      <p:ext uri="{BB962C8B-B14F-4D97-AF65-F5344CB8AC3E}">
        <p14:creationId xmlns:p14="http://schemas.microsoft.com/office/powerpoint/2010/main" val="564922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6064"/>
            <a:ext cx="8913813" cy="914400"/>
          </a:xfrm>
        </p:spPr>
        <p:txBody>
          <a:bodyPr/>
          <a:lstStyle/>
          <a:p>
            <a:r>
              <a:rPr lang="en-US" dirty="0" smtClean="0"/>
              <a:t>Simulation Results</a:t>
            </a:r>
            <a:endParaRPr lang="en-US" dirty="0"/>
          </a:p>
        </p:txBody>
      </p:sp>
      <p:pic>
        <p:nvPicPr>
          <p:cNvPr id="4" name="Picture 3" descr="Macintosh HD:Users:francispoole:Google Drive:Computer Science With AI:Year 3:Probabilistic Robotics Project:Report:Figures:Comparison:positionEr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729" y="1871679"/>
            <a:ext cx="4444212" cy="4320000"/>
          </a:xfrm>
          <a:prstGeom prst="rect">
            <a:avLst/>
          </a:prstGeom>
          <a:noFill/>
          <a:ln>
            <a:noFill/>
          </a:ln>
        </p:spPr>
      </p:pic>
      <p:pic>
        <p:nvPicPr>
          <p:cNvPr id="5" name="Picture 4" descr="Macintosh HD:Users:francispoole:Google Drive:Computer Science With AI:Year 3:Probabilistic Robotics Project:Report:Figures:Comparison:bearingErro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53476" y="1871679"/>
            <a:ext cx="4590524" cy="4320000"/>
          </a:xfrm>
          <a:prstGeom prst="rect">
            <a:avLst/>
          </a:prstGeom>
          <a:noFill/>
          <a:ln>
            <a:noFill/>
          </a:ln>
        </p:spPr>
      </p:pic>
    </p:spTree>
    <p:extLst>
      <p:ext uri="{BB962C8B-B14F-4D97-AF65-F5344CB8AC3E}">
        <p14:creationId xmlns:p14="http://schemas.microsoft.com/office/powerpoint/2010/main" val="766061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6064"/>
            <a:ext cx="8913813" cy="914400"/>
          </a:xfrm>
        </p:spPr>
        <p:txBody>
          <a:bodyPr/>
          <a:lstStyle/>
          <a:p>
            <a:r>
              <a:rPr lang="en-US" dirty="0" smtClean="0"/>
              <a:t>Transferring to Hardware</a:t>
            </a:r>
            <a:endParaRPr lang="en-US" dirty="0"/>
          </a:p>
        </p:txBody>
      </p:sp>
      <p:sp>
        <p:nvSpPr>
          <p:cNvPr id="3" name="Content Placeholder 2"/>
          <p:cNvSpPr>
            <a:spLocks noGrp="1"/>
          </p:cNvSpPr>
          <p:nvPr>
            <p:ph idx="1"/>
          </p:nvPr>
        </p:nvSpPr>
        <p:spPr>
          <a:xfrm>
            <a:off x="1114424" y="1808995"/>
            <a:ext cx="3973568" cy="4696112"/>
          </a:xfrm>
        </p:spPr>
        <p:txBody>
          <a:bodyPr>
            <a:normAutofit/>
          </a:bodyPr>
          <a:lstStyle/>
          <a:p>
            <a:r>
              <a:rPr lang="en-US" dirty="0" smtClean="0"/>
              <a:t>Arduino:</a:t>
            </a:r>
          </a:p>
          <a:p>
            <a:pPr lvl="1"/>
            <a:r>
              <a:rPr lang="en-US" dirty="0" smtClean="0"/>
              <a:t>Controlled motors</a:t>
            </a:r>
          </a:p>
          <a:p>
            <a:pPr lvl="1"/>
            <a:r>
              <a:rPr lang="en-US" dirty="0"/>
              <a:t>R</a:t>
            </a:r>
            <a:r>
              <a:rPr lang="en-US" dirty="0" smtClean="0"/>
              <a:t>ead encoders</a:t>
            </a:r>
          </a:p>
          <a:p>
            <a:pPr lvl="1"/>
            <a:r>
              <a:rPr lang="en-US" dirty="0" smtClean="0"/>
              <a:t>Read light sensors</a:t>
            </a:r>
          </a:p>
          <a:p>
            <a:pPr marL="349250" lvl="1" indent="0">
              <a:buNone/>
            </a:pPr>
            <a:endParaRPr lang="en-US" dirty="0" smtClean="0"/>
          </a:p>
          <a:p>
            <a:pPr marL="349250" lvl="1" indent="0">
              <a:buNone/>
            </a:pPr>
            <a:endParaRPr lang="en-US" dirty="0" smtClean="0"/>
          </a:p>
          <a:p>
            <a:r>
              <a:rPr lang="en-US" dirty="0" smtClean="0"/>
              <a:t>Raspberry Pi:</a:t>
            </a:r>
          </a:p>
          <a:p>
            <a:pPr lvl="1"/>
            <a:r>
              <a:rPr lang="en-US" dirty="0" smtClean="0"/>
              <a:t>Run EKF</a:t>
            </a:r>
          </a:p>
          <a:p>
            <a:pPr lvl="1"/>
            <a:endParaRPr lang="en-US" dirty="0"/>
          </a:p>
          <a:p>
            <a:pPr lvl="1"/>
            <a:endParaRPr lang="en-US" dirty="0" smtClean="0"/>
          </a:p>
          <a:p>
            <a:r>
              <a:rPr lang="en-US" dirty="0" smtClean="0"/>
              <a:t>Connected through Serial USB</a:t>
            </a:r>
            <a:endParaRPr lang="en-US" dirty="0"/>
          </a:p>
        </p:txBody>
      </p:sp>
      <p:pic>
        <p:nvPicPr>
          <p:cNvPr id="4" name="Picture 3" descr="Macintosh HD:Users:francispoole:Google Drive:Computer Science With AI:Year 3:Probabilistic Robotics Project:Report:Images:_DSC3212.JPG"/>
          <p:cNvPicPr/>
          <p:nvPr/>
        </p:nvPicPr>
        <p:blipFill>
          <a:blip r:embed="rId3">
            <a:extLst>
              <a:ext uri="{28A0092B-C50C-407E-A947-70E740481C1C}">
                <a14:useLocalDpi xmlns:a14="http://schemas.microsoft.com/office/drawing/2010/main" val="0"/>
              </a:ext>
            </a:extLst>
          </a:blip>
          <a:srcRect/>
          <a:stretch>
            <a:fillRect/>
          </a:stretch>
        </p:blipFill>
        <p:spPr bwMode="auto">
          <a:xfrm>
            <a:off x="5087992" y="1444743"/>
            <a:ext cx="3825821" cy="2539620"/>
          </a:xfrm>
          <a:prstGeom prst="rect">
            <a:avLst/>
          </a:prstGeom>
          <a:noFill/>
          <a:ln>
            <a:noFill/>
          </a:ln>
        </p:spPr>
      </p:pic>
      <p:pic>
        <p:nvPicPr>
          <p:cNvPr id="5" name="Picture 4" descr="Macintosh HD:Users:francispoole:Google Drive:Computer Science With AI:Year 3:Probabilistic Robotics Project:Report:Images:_DSC3215.JPG"/>
          <p:cNvPicPr/>
          <p:nvPr/>
        </p:nvPicPr>
        <p:blipFill>
          <a:blip r:embed="rId4">
            <a:extLst>
              <a:ext uri="{28A0092B-C50C-407E-A947-70E740481C1C}">
                <a14:useLocalDpi xmlns:a14="http://schemas.microsoft.com/office/drawing/2010/main" val="0"/>
              </a:ext>
            </a:extLst>
          </a:blip>
          <a:srcRect/>
          <a:stretch>
            <a:fillRect/>
          </a:stretch>
        </p:blipFill>
        <p:spPr bwMode="auto">
          <a:xfrm>
            <a:off x="5087992" y="4082812"/>
            <a:ext cx="3825821" cy="2535763"/>
          </a:xfrm>
          <a:prstGeom prst="rect">
            <a:avLst/>
          </a:prstGeom>
          <a:noFill/>
          <a:ln>
            <a:noFill/>
          </a:ln>
        </p:spPr>
      </p:pic>
    </p:spTree>
    <p:extLst>
      <p:ext uri="{BB962C8B-B14F-4D97-AF65-F5344CB8AC3E}">
        <p14:creationId xmlns:p14="http://schemas.microsoft.com/office/powerpoint/2010/main" val="1972080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Hardware DEMO</a:t>
            </a:r>
            <a:endParaRPr lang="en-US" dirty="0"/>
          </a:p>
        </p:txBody>
      </p:sp>
    </p:spTree>
    <p:extLst>
      <p:ext uri="{BB962C8B-B14F-4D97-AF65-F5344CB8AC3E}">
        <p14:creationId xmlns:p14="http://schemas.microsoft.com/office/powerpoint/2010/main" val="1991508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6064"/>
            <a:ext cx="8913813" cy="914400"/>
          </a:xfrm>
        </p:spPr>
        <p:txBody>
          <a:bodyPr/>
          <a:lstStyle/>
          <a:p>
            <a:r>
              <a:rPr lang="en-US" dirty="0" smtClean="0"/>
              <a:t>Hardware Results 1</a:t>
            </a:r>
            <a:endParaRPr lang="en-US" dirty="0"/>
          </a:p>
        </p:txBody>
      </p:sp>
      <p:pic>
        <p:nvPicPr>
          <p:cNvPr id="6" name="Picture 5" descr="Macintosh HD:Users:francispoole:Google Drive:Computer Science With AI:Year 3:Probabilistic Robotics Project:Report:Figures:Robot:positionEr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58" y="1905411"/>
            <a:ext cx="4590536" cy="4320000"/>
          </a:xfrm>
          <a:prstGeom prst="rect">
            <a:avLst/>
          </a:prstGeom>
          <a:noFill/>
          <a:ln>
            <a:noFill/>
          </a:ln>
        </p:spPr>
      </p:pic>
      <p:pic>
        <p:nvPicPr>
          <p:cNvPr id="7" name="Picture 6" descr="Macintosh HD:Users:francispoole:Google Drive:Computer Science With AI:Year 3:Probabilistic Robotics Project:Report:Figures:Robot:bearingEr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53464" y="1905411"/>
            <a:ext cx="4590536" cy="4320000"/>
          </a:xfrm>
          <a:prstGeom prst="rect">
            <a:avLst/>
          </a:prstGeom>
          <a:noFill/>
          <a:ln>
            <a:noFill/>
          </a:ln>
        </p:spPr>
      </p:pic>
    </p:spTree>
    <p:extLst>
      <p:ext uri="{BB962C8B-B14F-4D97-AF65-F5344CB8AC3E}">
        <p14:creationId xmlns:p14="http://schemas.microsoft.com/office/powerpoint/2010/main" val="929635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6064"/>
            <a:ext cx="8913813" cy="914400"/>
          </a:xfrm>
        </p:spPr>
        <p:txBody>
          <a:bodyPr/>
          <a:lstStyle/>
          <a:p>
            <a:r>
              <a:rPr lang="en-US" dirty="0" smtClean="0"/>
              <a:t>Hardware Results 2</a:t>
            </a:r>
            <a:endParaRPr lang="en-US" dirty="0"/>
          </a:p>
        </p:txBody>
      </p:sp>
      <p:pic>
        <p:nvPicPr>
          <p:cNvPr id="5" name="Picture 4" descr="Macintosh HD:Users:francispoole:Google Drive:Computer Science With AI:Year 3:Probabilistic Robotics Project:Report:Figures:Robot:rangeEr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55872" y="1930063"/>
            <a:ext cx="4590536" cy="4320000"/>
          </a:xfrm>
          <a:prstGeom prst="rect">
            <a:avLst/>
          </a:prstGeom>
          <a:noFill/>
          <a:ln>
            <a:noFill/>
          </a:ln>
        </p:spPr>
      </p:pic>
    </p:spTree>
    <p:extLst>
      <p:ext uri="{BB962C8B-B14F-4D97-AF65-F5344CB8AC3E}">
        <p14:creationId xmlns:p14="http://schemas.microsoft.com/office/powerpoint/2010/main" val="3927277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6064"/>
            <a:ext cx="8913813" cy="914400"/>
          </a:xfrm>
        </p:spPr>
        <p:txBody>
          <a:bodyPr/>
          <a:lstStyle/>
          <a:p>
            <a:r>
              <a:rPr lang="en-US" dirty="0" smtClean="0"/>
              <a:t>Conclusion</a:t>
            </a:r>
            <a:endParaRPr lang="en-US" dirty="0"/>
          </a:p>
        </p:txBody>
      </p:sp>
      <p:sp>
        <p:nvSpPr>
          <p:cNvPr id="3" name="Content Placeholder 2"/>
          <p:cNvSpPr>
            <a:spLocks noGrp="1"/>
          </p:cNvSpPr>
          <p:nvPr>
            <p:ph idx="1"/>
          </p:nvPr>
        </p:nvSpPr>
        <p:spPr>
          <a:xfrm>
            <a:off x="1114424" y="1808995"/>
            <a:ext cx="7610476" cy="4696112"/>
          </a:xfrm>
        </p:spPr>
        <p:txBody>
          <a:bodyPr>
            <a:normAutofit/>
          </a:bodyPr>
          <a:lstStyle/>
          <a:p>
            <a:r>
              <a:rPr lang="en-US" dirty="0" smtClean="0"/>
              <a:t>Project provided insight into cutting edge field of probabilistic robotics</a:t>
            </a:r>
          </a:p>
          <a:p>
            <a:endParaRPr lang="en-US" dirty="0"/>
          </a:p>
          <a:p>
            <a:r>
              <a:rPr lang="en-US" dirty="0" smtClean="0"/>
              <a:t>Simulation produced accurate localisation </a:t>
            </a:r>
            <a:r>
              <a:rPr lang="en-US" dirty="0" err="1" smtClean="0"/>
              <a:t>behaviour</a:t>
            </a:r>
            <a:r>
              <a:rPr lang="en-US" dirty="0" smtClean="0"/>
              <a:t> using the EKF</a:t>
            </a:r>
          </a:p>
          <a:p>
            <a:endParaRPr lang="en-US" dirty="0"/>
          </a:p>
          <a:p>
            <a:r>
              <a:rPr lang="en-US" dirty="0" smtClean="0"/>
              <a:t>Hardware produced surprisingly accurate motion model however failed to produce a better prediction using the EKF</a:t>
            </a:r>
          </a:p>
        </p:txBody>
      </p:sp>
    </p:spTree>
    <p:extLst>
      <p:ext uri="{BB962C8B-B14F-4D97-AF65-F5344CB8AC3E}">
        <p14:creationId xmlns:p14="http://schemas.microsoft.com/office/powerpoint/2010/main" val="2422337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6064"/>
            <a:ext cx="8913813" cy="914400"/>
          </a:xfrm>
        </p:spPr>
        <p:txBody>
          <a:bodyPr/>
          <a:lstStyle/>
          <a:p>
            <a:r>
              <a:rPr lang="en-US" dirty="0" smtClean="0"/>
              <a:t>Possible Extensions</a:t>
            </a:r>
            <a:endParaRPr lang="en-US" dirty="0"/>
          </a:p>
        </p:txBody>
      </p:sp>
      <p:sp>
        <p:nvSpPr>
          <p:cNvPr id="3" name="Content Placeholder 2"/>
          <p:cNvSpPr>
            <a:spLocks noGrp="1"/>
          </p:cNvSpPr>
          <p:nvPr>
            <p:ph idx="1"/>
          </p:nvPr>
        </p:nvSpPr>
        <p:spPr>
          <a:xfrm>
            <a:off x="1114424" y="1808995"/>
            <a:ext cx="7610476" cy="4696112"/>
          </a:xfrm>
        </p:spPr>
        <p:txBody>
          <a:bodyPr>
            <a:normAutofit/>
          </a:bodyPr>
          <a:lstStyle/>
          <a:p>
            <a:r>
              <a:rPr lang="en-US" dirty="0" smtClean="0"/>
              <a:t>Using a 360-degree panoramic camera to allow for feature detection of multiple </a:t>
            </a:r>
            <a:r>
              <a:rPr lang="en-US" dirty="0" err="1" smtClean="0"/>
              <a:t>coloured</a:t>
            </a:r>
            <a:r>
              <a:rPr lang="en-US" dirty="0" smtClean="0"/>
              <a:t> landmarks in the world</a:t>
            </a:r>
          </a:p>
          <a:p>
            <a:endParaRPr lang="en-US" dirty="0"/>
          </a:p>
          <a:p>
            <a:r>
              <a:rPr lang="en-US" dirty="0" smtClean="0"/>
              <a:t>Implement “return to base </a:t>
            </a:r>
            <a:r>
              <a:rPr lang="en-US" dirty="0" err="1" smtClean="0"/>
              <a:t>behaviour</a:t>
            </a:r>
            <a:r>
              <a:rPr lang="en-US" dirty="0" smtClean="0"/>
              <a:t>”</a:t>
            </a:r>
          </a:p>
          <a:p>
            <a:endParaRPr lang="en-US" dirty="0" smtClean="0"/>
          </a:p>
          <a:p>
            <a:r>
              <a:rPr lang="en-US" dirty="0" smtClean="0"/>
              <a:t>Test other probabilistic robotics techniques</a:t>
            </a:r>
          </a:p>
          <a:p>
            <a:pPr lvl="1"/>
            <a:r>
              <a:rPr lang="en-US" dirty="0" smtClean="0"/>
              <a:t>Unscented Kalman Filter</a:t>
            </a:r>
          </a:p>
          <a:p>
            <a:pPr lvl="1"/>
            <a:r>
              <a:rPr lang="en-US" dirty="0" smtClean="0"/>
              <a:t>Histogram Filter</a:t>
            </a:r>
          </a:p>
          <a:p>
            <a:pPr lvl="1"/>
            <a:r>
              <a:rPr lang="en-US" dirty="0" smtClean="0"/>
              <a:t>Particle Filter</a:t>
            </a:r>
          </a:p>
        </p:txBody>
      </p:sp>
    </p:spTree>
    <p:extLst>
      <p:ext uri="{BB962C8B-B14F-4D97-AF65-F5344CB8AC3E}">
        <p14:creationId xmlns:p14="http://schemas.microsoft.com/office/powerpoint/2010/main" val="3555097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Tree>
    <p:extLst>
      <p:ext uri="{BB962C8B-B14F-4D97-AF65-F5344CB8AC3E}">
        <p14:creationId xmlns:p14="http://schemas.microsoft.com/office/powerpoint/2010/main" val="2059848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6064"/>
            <a:ext cx="8913813" cy="914400"/>
          </a:xfrm>
        </p:spPr>
        <p:txBody>
          <a:bodyPr/>
          <a:lstStyle/>
          <a:p>
            <a:r>
              <a:rPr lang="en-US" dirty="0" smtClean="0"/>
              <a:t>Overview of Project</a:t>
            </a:r>
            <a:endParaRPr lang="en-US" dirty="0"/>
          </a:p>
        </p:txBody>
      </p:sp>
      <p:sp>
        <p:nvSpPr>
          <p:cNvPr id="3" name="Content Placeholder 2"/>
          <p:cNvSpPr>
            <a:spLocks noGrp="1"/>
          </p:cNvSpPr>
          <p:nvPr>
            <p:ph idx="1"/>
          </p:nvPr>
        </p:nvSpPr>
        <p:spPr>
          <a:xfrm>
            <a:off x="1114424" y="1699363"/>
            <a:ext cx="7610476" cy="1222468"/>
          </a:xfrm>
        </p:spPr>
        <p:txBody>
          <a:bodyPr>
            <a:normAutofit/>
          </a:bodyPr>
          <a:lstStyle/>
          <a:p>
            <a:r>
              <a:rPr lang="en-US" dirty="0" smtClean="0"/>
              <a:t>Locate a robot’s position in the world by using an Extended Kalman Filter (EKF) to combine different predictions of the robots location</a:t>
            </a:r>
          </a:p>
        </p:txBody>
      </p:sp>
      <p:pic>
        <p:nvPicPr>
          <p:cNvPr id="11" name="Picture 10" descr="Macintosh HD:Users:francispoole:Google Drive:Computer Science With AI:Year 3:Probabilistic Robotics Project:Report:Figures:EKF One Feature:snapshot3.png"/>
          <p:cNvPicPr/>
          <p:nvPr/>
        </p:nvPicPr>
        <p:blipFill>
          <a:blip r:embed="rId3">
            <a:extLst>
              <a:ext uri="{28A0092B-C50C-407E-A947-70E740481C1C}">
                <a14:useLocalDpi xmlns:a14="http://schemas.microsoft.com/office/drawing/2010/main" val="0"/>
              </a:ext>
            </a:extLst>
          </a:blip>
          <a:srcRect/>
          <a:stretch>
            <a:fillRect/>
          </a:stretch>
        </p:blipFill>
        <p:spPr bwMode="auto">
          <a:xfrm>
            <a:off x="1114424" y="3565214"/>
            <a:ext cx="3042138" cy="2862510"/>
          </a:xfrm>
          <a:prstGeom prst="rect">
            <a:avLst/>
          </a:prstGeom>
          <a:noFill/>
          <a:ln>
            <a:noFill/>
          </a:ln>
        </p:spPr>
      </p:pic>
      <p:sp>
        <p:nvSpPr>
          <p:cNvPr id="12" name="Content Placeholder 2"/>
          <p:cNvSpPr txBox="1">
            <a:spLocks/>
          </p:cNvSpPr>
          <p:nvPr/>
        </p:nvSpPr>
        <p:spPr>
          <a:xfrm>
            <a:off x="4156562" y="3031463"/>
            <a:ext cx="4245798" cy="541965"/>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lgn="ctr">
              <a:buNone/>
            </a:pPr>
            <a:r>
              <a:rPr lang="en-US" sz="4000" b="1" dirty="0" smtClean="0"/>
              <a:t>2. Hardware</a:t>
            </a:r>
            <a:endParaRPr lang="en-US" sz="4000" b="1" dirty="0"/>
          </a:p>
        </p:txBody>
      </p:sp>
      <p:sp>
        <p:nvSpPr>
          <p:cNvPr id="14" name="Content Placeholder 2"/>
          <p:cNvSpPr txBox="1">
            <a:spLocks/>
          </p:cNvSpPr>
          <p:nvPr/>
        </p:nvSpPr>
        <p:spPr>
          <a:xfrm>
            <a:off x="793246" y="3031463"/>
            <a:ext cx="3760620" cy="541965"/>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lgn="ctr">
              <a:buNone/>
            </a:pPr>
            <a:r>
              <a:rPr lang="en-US" sz="4000" b="1" dirty="0" smtClean="0"/>
              <a:t>1. Simulation</a:t>
            </a:r>
            <a:endParaRPr lang="en-US" sz="4000" b="1" dirty="0"/>
          </a:p>
        </p:txBody>
      </p:sp>
      <p:pic>
        <p:nvPicPr>
          <p:cNvPr id="15" name="Picture 14" descr="Macintosh HD:Users:francispoole:Google Drive:Computer Science With AI:Year 3:Probabilistic Robotics Project:Report:Images:_DSC3206.JPG"/>
          <p:cNvPicPr/>
          <p:nvPr/>
        </p:nvPicPr>
        <p:blipFill>
          <a:blip r:embed="rId4">
            <a:extLst>
              <a:ext uri="{28A0092B-C50C-407E-A947-70E740481C1C}">
                <a14:useLocalDpi xmlns:a14="http://schemas.microsoft.com/office/drawing/2010/main" val="0"/>
              </a:ext>
            </a:extLst>
          </a:blip>
          <a:srcRect/>
          <a:stretch>
            <a:fillRect/>
          </a:stretch>
        </p:blipFill>
        <p:spPr bwMode="auto">
          <a:xfrm>
            <a:off x="4665489" y="3798480"/>
            <a:ext cx="3229350" cy="2140178"/>
          </a:xfrm>
          <a:prstGeom prst="rect">
            <a:avLst/>
          </a:prstGeom>
          <a:noFill/>
          <a:ln>
            <a:noFill/>
          </a:ln>
        </p:spPr>
      </p:pic>
    </p:spTree>
    <p:extLst>
      <p:ext uri="{BB962C8B-B14F-4D97-AF65-F5344CB8AC3E}">
        <p14:creationId xmlns:p14="http://schemas.microsoft.com/office/powerpoint/2010/main" val="3588737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6064"/>
            <a:ext cx="8913813" cy="914400"/>
          </a:xfrm>
        </p:spPr>
        <p:txBody>
          <a:bodyPr/>
          <a:lstStyle/>
          <a:p>
            <a:r>
              <a:rPr lang="en-US" dirty="0" smtClean="0"/>
              <a:t>Importance of Localisation 1</a:t>
            </a:r>
            <a:endParaRPr lang="en-US" dirty="0"/>
          </a:p>
        </p:txBody>
      </p:sp>
      <p:sp>
        <p:nvSpPr>
          <p:cNvPr id="3" name="Content Placeholder 2"/>
          <p:cNvSpPr>
            <a:spLocks noGrp="1"/>
          </p:cNvSpPr>
          <p:nvPr>
            <p:ph idx="1"/>
          </p:nvPr>
        </p:nvSpPr>
        <p:spPr>
          <a:xfrm>
            <a:off x="469776" y="1415325"/>
            <a:ext cx="2938747" cy="953413"/>
          </a:xfrm>
        </p:spPr>
        <p:txBody>
          <a:bodyPr/>
          <a:lstStyle/>
          <a:p>
            <a:r>
              <a:rPr lang="en-US" dirty="0" smtClean="0"/>
              <a:t>Autonomous Cars</a:t>
            </a:r>
          </a:p>
          <a:p>
            <a:pPr lvl="1"/>
            <a:r>
              <a:rPr lang="en-US" dirty="0" smtClean="0"/>
              <a:t>Google Car</a:t>
            </a:r>
          </a:p>
          <a:p>
            <a:pPr marL="0" indent="0">
              <a:buNone/>
            </a:pPr>
            <a:endParaRPr lang="en-US" dirty="0" smtClean="0"/>
          </a:p>
        </p:txBody>
      </p:sp>
      <p:pic>
        <p:nvPicPr>
          <p:cNvPr id="6" name="Picture 5" descr="GoogleCa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8446" y="1071262"/>
            <a:ext cx="3764016" cy="2826536"/>
          </a:xfrm>
          <a:prstGeom prst="rect">
            <a:avLst/>
          </a:prstGeom>
        </p:spPr>
      </p:pic>
      <p:pic>
        <p:nvPicPr>
          <p:cNvPr id="14" name="Picture 13"/>
          <p:cNvPicPr>
            <a:picLocks noChangeAspect="1"/>
          </p:cNvPicPr>
          <p:nvPr/>
        </p:nvPicPr>
        <p:blipFill>
          <a:blip r:embed="rId4"/>
          <a:stretch>
            <a:fillRect/>
          </a:stretch>
        </p:blipFill>
        <p:spPr>
          <a:xfrm>
            <a:off x="3605423" y="3897798"/>
            <a:ext cx="3719613" cy="2478774"/>
          </a:xfrm>
          <a:prstGeom prst="rect">
            <a:avLst/>
          </a:prstGeom>
        </p:spPr>
      </p:pic>
      <p:sp>
        <p:nvSpPr>
          <p:cNvPr id="15" name="Content Placeholder 2"/>
          <p:cNvSpPr txBox="1">
            <a:spLocks/>
          </p:cNvSpPr>
          <p:nvPr/>
        </p:nvSpPr>
        <p:spPr>
          <a:xfrm>
            <a:off x="413509" y="4044338"/>
            <a:ext cx="3603450" cy="569179"/>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lvl="1"/>
            <a:r>
              <a:rPr lang="en-US" dirty="0" smtClean="0"/>
              <a:t>“STANLEY” – DARPA Grand Challenge 2005</a:t>
            </a:r>
          </a:p>
        </p:txBody>
      </p:sp>
      <p:sp>
        <p:nvSpPr>
          <p:cNvPr id="17" name="TextBox 16"/>
          <p:cNvSpPr txBox="1"/>
          <p:nvPr/>
        </p:nvSpPr>
        <p:spPr>
          <a:xfrm>
            <a:off x="3800350" y="6376572"/>
            <a:ext cx="3448837" cy="230832"/>
          </a:xfrm>
          <a:prstGeom prst="rect">
            <a:avLst/>
          </a:prstGeom>
          <a:noFill/>
        </p:spPr>
        <p:txBody>
          <a:bodyPr wrap="none" rtlCol="0">
            <a:spAutoFit/>
          </a:bodyPr>
          <a:lstStyle/>
          <a:p>
            <a:r>
              <a:rPr lang="en-GB" sz="900" dirty="0" smtClean="0"/>
              <a:t>http://</a:t>
            </a:r>
            <a:r>
              <a:rPr lang="en-GB" sz="900" dirty="0" err="1" smtClean="0"/>
              <a:t>newsdesk.si.edu</a:t>
            </a:r>
            <a:r>
              <a:rPr lang="en-GB" sz="900" dirty="0" smtClean="0"/>
              <a:t>/sites/default/files/photos/4366h.jpg</a:t>
            </a:r>
            <a:endParaRPr lang="en-GB" sz="900" dirty="0"/>
          </a:p>
        </p:txBody>
      </p:sp>
      <p:sp>
        <p:nvSpPr>
          <p:cNvPr id="18" name="TextBox 17"/>
          <p:cNvSpPr txBox="1"/>
          <p:nvPr/>
        </p:nvSpPr>
        <p:spPr>
          <a:xfrm>
            <a:off x="2529361" y="3549853"/>
            <a:ext cx="5310205" cy="230832"/>
          </a:xfrm>
          <a:prstGeom prst="rect">
            <a:avLst/>
          </a:prstGeom>
          <a:noFill/>
        </p:spPr>
        <p:txBody>
          <a:bodyPr wrap="none" rtlCol="0">
            <a:spAutoFit/>
          </a:bodyPr>
          <a:lstStyle/>
          <a:p>
            <a:r>
              <a:rPr lang="en-US" sz="900" dirty="0" smtClean="0"/>
              <a:t>http</a:t>
            </a:r>
            <a:r>
              <a:rPr lang="en-US" sz="900" dirty="0"/>
              <a:t>://static01.nyt.com/images/2012/10/28/automobiles/28JPSELF/28JPSELF-articleLarge.jpg </a:t>
            </a:r>
            <a:endParaRPr lang="en-US" sz="900" dirty="0" smtClean="0">
              <a:effectLst/>
            </a:endParaRPr>
          </a:p>
        </p:txBody>
      </p:sp>
    </p:spTree>
    <p:extLst>
      <p:ext uri="{BB962C8B-B14F-4D97-AF65-F5344CB8AC3E}">
        <p14:creationId xmlns:p14="http://schemas.microsoft.com/office/powerpoint/2010/main" val="3836258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6064"/>
            <a:ext cx="8913813" cy="914400"/>
          </a:xfrm>
        </p:spPr>
        <p:txBody>
          <a:bodyPr/>
          <a:lstStyle/>
          <a:p>
            <a:r>
              <a:rPr lang="en-US" dirty="0" smtClean="0"/>
              <a:t>Importance of Localisation 2</a:t>
            </a:r>
            <a:endParaRPr lang="en-US" dirty="0"/>
          </a:p>
        </p:txBody>
      </p:sp>
      <p:sp>
        <p:nvSpPr>
          <p:cNvPr id="13" name="Content Placeholder 2"/>
          <p:cNvSpPr txBox="1">
            <a:spLocks/>
          </p:cNvSpPr>
          <p:nvPr/>
        </p:nvSpPr>
        <p:spPr>
          <a:xfrm>
            <a:off x="724036" y="3981630"/>
            <a:ext cx="4154989" cy="73045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r>
              <a:rPr lang="en-US" dirty="0" smtClean="0"/>
              <a:t>In The Home</a:t>
            </a:r>
          </a:p>
          <a:p>
            <a:pPr lvl="1"/>
            <a:r>
              <a:rPr lang="en-US" dirty="0" smtClean="0"/>
              <a:t>Vacuum Cleaners</a:t>
            </a:r>
          </a:p>
        </p:txBody>
      </p:sp>
      <p:sp>
        <p:nvSpPr>
          <p:cNvPr id="16" name="Content Placeholder 2"/>
          <p:cNvSpPr txBox="1">
            <a:spLocks/>
          </p:cNvSpPr>
          <p:nvPr/>
        </p:nvSpPr>
        <p:spPr>
          <a:xfrm>
            <a:off x="724036" y="1477236"/>
            <a:ext cx="3491864" cy="821172"/>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r>
              <a:rPr lang="en-US" dirty="0" smtClean="0"/>
              <a:t>Autonomous Rovers</a:t>
            </a:r>
          </a:p>
          <a:p>
            <a:pPr lvl="1"/>
            <a:r>
              <a:rPr lang="en-US" dirty="0" smtClean="0"/>
              <a:t>Curiosity</a:t>
            </a:r>
          </a:p>
        </p:txBody>
      </p:sp>
      <p:pic>
        <p:nvPicPr>
          <p:cNvPr id="19" name="Picture 18"/>
          <p:cNvPicPr>
            <a:picLocks noChangeAspect="1"/>
          </p:cNvPicPr>
          <p:nvPr/>
        </p:nvPicPr>
        <p:blipFill>
          <a:blip r:embed="rId3"/>
          <a:stretch>
            <a:fillRect/>
          </a:stretch>
        </p:blipFill>
        <p:spPr>
          <a:xfrm>
            <a:off x="3797651" y="1483851"/>
            <a:ext cx="3778247" cy="2266947"/>
          </a:xfrm>
          <a:prstGeom prst="rect">
            <a:avLst/>
          </a:prstGeom>
        </p:spPr>
      </p:pic>
      <p:sp>
        <p:nvSpPr>
          <p:cNvPr id="20" name="TextBox 19"/>
          <p:cNvSpPr txBox="1"/>
          <p:nvPr/>
        </p:nvSpPr>
        <p:spPr>
          <a:xfrm>
            <a:off x="4038473" y="3750798"/>
            <a:ext cx="3361880" cy="230832"/>
          </a:xfrm>
          <a:prstGeom prst="rect">
            <a:avLst/>
          </a:prstGeom>
          <a:noFill/>
        </p:spPr>
        <p:txBody>
          <a:bodyPr wrap="none" rtlCol="0">
            <a:spAutoFit/>
          </a:bodyPr>
          <a:lstStyle/>
          <a:p>
            <a:r>
              <a:rPr lang="en-GB" sz="900" dirty="0" smtClean="0"/>
              <a:t>http://</a:t>
            </a:r>
            <a:r>
              <a:rPr lang="en-GB" sz="900" dirty="0" err="1" smtClean="0"/>
              <a:t>mars.nasa.gov</a:t>
            </a:r>
            <a:r>
              <a:rPr lang="en-GB" sz="900" dirty="0" smtClean="0"/>
              <a:t>/</a:t>
            </a:r>
            <a:r>
              <a:rPr lang="en-GB" sz="900" dirty="0" err="1" smtClean="0"/>
              <a:t>msl</a:t>
            </a:r>
            <a:r>
              <a:rPr lang="en-GB" sz="900" dirty="0" smtClean="0"/>
              <a:t>/images/pia16239_c-hpfeat.jpg</a:t>
            </a:r>
            <a:endParaRPr lang="en-GB" sz="900" dirty="0"/>
          </a:p>
        </p:txBody>
      </p:sp>
      <p:pic>
        <p:nvPicPr>
          <p:cNvPr id="21" name="Picture 20"/>
          <p:cNvPicPr>
            <a:picLocks noChangeAspect="1"/>
          </p:cNvPicPr>
          <p:nvPr/>
        </p:nvPicPr>
        <p:blipFill>
          <a:blip r:embed="rId4"/>
          <a:stretch>
            <a:fillRect/>
          </a:stretch>
        </p:blipFill>
        <p:spPr>
          <a:xfrm>
            <a:off x="3797651" y="4027534"/>
            <a:ext cx="3128710" cy="2481391"/>
          </a:xfrm>
          <a:prstGeom prst="rect">
            <a:avLst/>
          </a:prstGeom>
        </p:spPr>
      </p:pic>
      <p:sp>
        <p:nvSpPr>
          <p:cNvPr id="22" name="TextBox 21"/>
          <p:cNvSpPr txBox="1"/>
          <p:nvPr/>
        </p:nvSpPr>
        <p:spPr>
          <a:xfrm>
            <a:off x="3537807" y="6482114"/>
            <a:ext cx="4038091" cy="230832"/>
          </a:xfrm>
          <a:prstGeom prst="rect">
            <a:avLst/>
          </a:prstGeom>
          <a:noFill/>
        </p:spPr>
        <p:txBody>
          <a:bodyPr wrap="none" rtlCol="0">
            <a:spAutoFit/>
          </a:bodyPr>
          <a:lstStyle/>
          <a:p>
            <a:r>
              <a:rPr lang="en-GB" sz="900" dirty="0" smtClean="0"/>
              <a:t>https://www.dyson360eye.com/</a:t>
            </a:r>
            <a:r>
              <a:rPr lang="en-GB" sz="900" dirty="0" err="1" smtClean="0"/>
              <a:t>img</a:t>
            </a:r>
            <a:r>
              <a:rPr lang="en-GB" sz="900" dirty="0" smtClean="0"/>
              <a:t>/content/dyson_still_1-mobile.jpg</a:t>
            </a:r>
            <a:endParaRPr lang="en-GB" sz="900" dirty="0"/>
          </a:p>
        </p:txBody>
      </p:sp>
    </p:spTree>
    <p:extLst>
      <p:ext uri="{BB962C8B-B14F-4D97-AF65-F5344CB8AC3E}">
        <p14:creationId xmlns:p14="http://schemas.microsoft.com/office/powerpoint/2010/main" val="4075646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6064"/>
            <a:ext cx="8913813" cy="914400"/>
          </a:xfrm>
        </p:spPr>
        <p:txBody>
          <a:bodyPr/>
          <a:lstStyle/>
          <a:p>
            <a:r>
              <a:rPr lang="en-US" dirty="0" smtClean="0"/>
              <a:t>Simple Localisation</a:t>
            </a:r>
            <a:endParaRPr lang="en-US" dirty="0"/>
          </a:p>
        </p:txBody>
      </p:sp>
      <p:sp>
        <p:nvSpPr>
          <p:cNvPr id="3" name="Content Placeholder 2"/>
          <p:cNvSpPr>
            <a:spLocks noGrp="1"/>
          </p:cNvSpPr>
          <p:nvPr>
            <p:ph idx="1"/>
          </p:nvPr>
        </p:nvSpPr>
        <p:spPr>
          <a:xfrm>
            <a:off x="1114424" y="1808995"/>
            <a:ext cx="7610476" cy="4696112"/>
          </a:xfrm>
        </p:spPr>
        <p:txBody>
          <a:bodyPr/>
          <a:lstStyle/>
          <a:p>
            <a:r>
              <a:rPr lang="en-US" dirty="0" smtClean="0"/>
              <a:t>Odometry</a:t>
            </a:r>
          </a:p>
          <a:p>
            <a:pPr lvl="1"/>
            <a:r>
              <a:rPr lang="en-US" dirty="0" smtClean="0"/>
              <a:t>Use motion sensors to keep track of the robot’s position over time</a:t>
            </a:r>
          </a:p>
          <a:p>
            <a:endParaRPr lang="en-US" dirty="0"/>
          </a:p>
          <a:p>
            <a:r>
              <a:rPr lang="en-US" dirty="0" smtClean="0"/>
              <a:t>Sensory Measurements</a:t>
            </a:r>
            <a:endParaRPr lang="en-US" dirty="0"/>
          </a:p>
          <a:p>
            <a:pPr lvl="1"/>
            <a:r>
              <a:rPr lang="en-US" dirty="0" smtClean="0"/>
              <a:t>Calculate position </a:t>
            </a:r>
            <a:r>
              <a:rPr lang="en-US" dirty="0" smtClean="0"/>
              <a:t>based on sensory readings of the robot’s surroundings</a:t>
            </a:r>
          </a:p>
          <a:p>
            <a:pPr lvl="2"/>
            <a:r>
              <a:rPr lang="en-US" dirty="0" smtClean="0"/>
              <a:t>Compare to a given or generated map</a:t>
            </a:r>
          </a:p>
          <a:p>
            <a:pPr lvl="1"/>
            <a:r>
              <a:rPr lang="en-US" dirty="0" smtClean="0"/>
              <a:t>E.g. Cameras, range finders, GPS etc…</a:t>
            </a:r>
          </a:p>
          <a:p>
            <a:pPr lvl="1"/>
            <a:endParaRPr lang="en-US" dirty="0"/>
          </a:p>
          <a:p>
            <a:endParaRPr lang="en-US" dirty="0" smtClean="0"/>
          </a:p>
          <a:p>
            <a:pPr marL="0" indent="0">
              <a:buNone/>
            </a:pPr>
            <a:endParaRPr lang="en-US" dirty="0" smtClean="0"/>
          </a:p>
        </p:txBody>
      </p:sp>
    </p:spTree>
    <p:extLst>
      <p:ext uri="{BB962C8B-B14F-4D97-AF65-F5344CB8AC3E}">
        <p14:creationId xmlns:p14="http://schemas.microsoft.com/office/powerpoint/2010/main" val="2652780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6064"/>
            <a:ext cx="8913813" cy="914400"/>
          </a:xfrm>
        </p:spPr>
        <p:txBody>
          <a:bodyPr/>
          <a:lstStyle/>
          <a:p>
            <a:r>
              <a:rPr lang="en-US" dirty="0" smtClean="0"/>
              <a:t>What is the Challenge?</a:t>
            </a:r>
            <a:endParaRPr lang="en-US" dirty="0"/>
          </a:p>
        </p:txBody>
      </p:sp>
      <p:sp>
        <p:nvSpPr>
          <p:cNvPr id="3" name="Content Placeholder 2"/>
          <p:cNvSpPr>
            <a:spLocks noGrp="1"/>
          </p:cNvSpPr>
          <p:nvPr>
            <p:ph idx="1"/>
          </p:nvPr>
        </p:nvSpPr>
        <p:spPr>
          <a:xfrm>
            <a:off x="1114424" y="1808995"/>
            <a:ext cx="7610476" cy="4696112"/>
          </a:xfrm>
        </p:spPr>
        <p:txBody>
          <a:bodyPr/>
          <a:lstStyle/>
          <a:p>
            <a:r>
              <a:rPr lang="en-US" smtClean="0"/>
              <a:t>The </a:t>
            </a:r>
            <a:r>
              <a:rPr lang="en-US" smtClean="0"/>
              <a:t>real world </a:t>
            </a:r>
            <a:r>
              <a:rPr lang="en-US" dirty="0" smtClean="0"/>
              <a:t>is a noisy place!</a:t>
            </a:r>
          </a:p>
          <a:p>
            <a:endParaRPr lang="en-US" dirty="0" smtClean="0"/>
          </a:p>
          <a:p>
            <a:r>
              <a:rPr lang="en-US" dirty="0" smtClean="0"/>
              <a:t>Problems with Odometry:</a:t>
            </a:r>
          </a:p>
          <a:p>
            <a:pPr lvl="1"/>
            <a:r>
              <a:rPr lang="en-US" dirty="0" smtClean="0"/>
              <a:t>Small errors from wheel slip accumulate over time</a:t>
            </a:r>
          </a:p>
          <a:p>
            <a:pPr lvl="1"/>
            <a:r>
              <a:rPr lang="en-US" dirty="0" smtClean="0"/>
              <a:t>Model of motion in the world is never completely accurate</a:t>
            </a:r>
          </a:p>
          <a:p>
            <a:pPr marL="349250" lvl="1" indent="0">
              <a:buNone/>
            </a:pPr>
            <a:endParaRPr lang="en-US" dirty="0"/>
          </a:p>
          <a:p>
            <a:r>
              <a:rPr lang="en-US" dirty="0" smtClean="0"/>
              <a:t>Problems with Sensory Readings of the world</a:t>
            </a:r>
          </a:p>
          <a:p>
            <a:pPr lvl="1"/>
            <a:r>
              <a:rPr lang="en-US" dirty="0" smtClean="0"/>
              <a:t>Sensors heavily dependent on the outside world conditions</a:t>
            </a:r>
          </a:p>
          <a:p>
            <a:pPr lvl="2"/>
            <a:r>
              <a:rPr lang="en-US" dirty="0" smtClean="0"/>
              <a:t>E.g. Dark rooms, surfaces, tunnels…</a:t>
            </a:r>
          </a:p>
          <a:p>
            <a:pPr lvl="1"/>
            <a:r>
              <a:rPr lang="en-US" dirty="0" smtClean="0"/>
              <a:t>Maps of the world are never completely accurate</a:t>
            </a:r>
            <a:endParaRPr lang="en-US" dirty="0"/>
          </a:p>
        </p:txBody>
      </p:sp>
    </p:spTree>
    <p:extLst>
      <p:ext uri="{BB962C8B-B14F-4D97-AF65-F5344CB8AC3E}">
        <p14:creationId xmlns:p14="http://schemas.microsoft.com/office/powerpoint/2010/main" val="3438009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6064"/>
            <a:ext cx="8913813" cy="914400"/>
          </a:xfrm>
        </p:spPr>
        <p:txBody>
          <a:bodyPr/>
          <a:lstStyle/>
          <a:p>
            <a:r>
              <a:rPr lang="en-US" dirty="0" smtClean="0"/>
              <a:t>Probabilistic Robotics</a:t>
            </a:r>
            <a:endParaRPr lang="en-US" dirty="0"/>
          </a:p>
        </p:txBody>
      </p:sp>
      <p:sp>
        <p:nvSpPr>
          <p:cNvPr id="3" name="Content Placeholder 2"/>
          <p:cNvSpPr>
            <a:spLocks noGrp="1"/>
          </p:cNvSpPr>
          <p:nvPr>
            <p:ph idx="1"/>
          </p:nvPr>
        </p:nvSpPr>
        <p:spPr>
          <a:xfrm>
            <a:off x="1114424" y="1808995"/>
            <a:ext cx="7610476" cy="4696112"/>
          </a:xfrm>
        </p:spPr>
        <p:txBody>
          <a:bodyPr/>
          <a:lstStyle/>
          <a:p>
            <a:r>
              <a:rPr lang="en-US" dirty="0" smtClean="0"/>
              <a:t>Assume the world is noisy and your location is always a prediction with some belief</a:t>
            </a:r>
          </a:p>
          <a:p>
            <a:endParaRPr lang="en-US" dirty="0" smtClean="0"/>
          </a:p>
          <a:p>
            <a:r>
              <a:rPr lang="en-US" dirty="0" smtClean="0"/>
              <a:t>Combine predictions to produce better ones</a:t>
            </a:r>
          </a:p>
          <a:p>
            <a:pPr lvl="1"/>
            <a:r>
              <a:rPr lang="en-US" dirty="0" smtClean="0"/>
              <a:t>Combine odometry with sensory measurement</a:t>
            </a:r>
            <a:endParaRPr lang="en-US" dirty="0"/>
          </a:p>
        </p:txBody>
      </p:sp>
    </p:spTree>
    <p:extLst>
      <p:ext uri="{BB962C8B-B14F-4D97-AF65-F5344CB8AC3E}">
        <p14:creationId xmlns:p14="http://schemas.microsoft.com/office/powerpoint/2010/main" val="218189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6064"/>
            <a:ext cx="8913813" cy="914400"/>
          </a:xfrm>
        </p:spPr>
        <p:txBody>
          <a:bodyPr/>
          <a:lstStyle/>
          <a:p>
            <a:r>
              <a:rPr lang="en-US" dirty="0" smtClean="0"/>
              <a:t>Extended Kalman Filter (EKF)</a:t>
            </a:r>
            <a:endParaRPr lang="en-US" dirty="0"/>
          </a:p>
        </p:txBody>
      </p:sp>
      <p:sp>
        <p:nvSpPr>
          <p:cNvPr id="3" name="Content Placeholder 2"/>
          <p:cNvSpPr>
            <a:spLocks noGrp="1"/>
          </p:cNvSpPr>
          <p:nvPr>
            <p:ph idx="1"/>
          </p:nvPr>
        </p:nvSpPr>
        <p:spPr>
          <a:xfrm>
            <a:off x="1114424" y="1808995"/>
            <a:ext cx="7610476" cy="4696112"/>
          </a:xfrm>
        </p:spPr>
        <p:txBody>
          <a:bodyPr/>
          <a:lstStyle/>
          <a:p>
            <a:r>
              <a:rPr lang="en-US" dirty="0" smtClean="0"/>
              <a:t>A way of recursively combining </a:t>
            </a:r>
            <a:r>
              <a:rPr lang="en-US" dirty="0"/>
              <a:t>G</a:t>
            </a:r>
            <a:r>
              <a:rPr lang="en-US" dirty="0" smtClean="0"/>
              <a:t>aussian distributions optimally</a:t>
            </a:r>
          </a:p>
          <a:p>
            <a:endParaRPr lang="en-US" dirty="0" smtClean="0"/>
          </a:p>
          <a:p>
            <a:r>
              <a:rPr lang="en-US" dirty="0" smtClean="0"/>
              <a:t>Can treat predictions as Gaussians to allow them to be combined</a:t>
            </a:r>
          </a:p>
          <a:p>
            <a:pPr lvl="1"/>
            <a:r>
              <a:rPr lang="en-US" dirty="0" smtClean="0"/>
              <a:t>Predictions must be linearised using Taylor expansion</a:t>
            </a:r>
            <a:endParaRPr lang="en-US" dirty="0"/>
          </a:p>
        </p:txBody>
      </p:sp>
    </p:spTree>
    <p:extLst>
      <p:ext uri="{BB962C8B-B14F-4D97-AF65-F5344CB8AC3E}">
        <p14:creationId xmlns:p14="http://schemas.microsoft.com/office/powerpoint/2010/main" val="2892641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6064"/>
            <a:ext cx="8913813" cy="914400"/>
          </a:xfrm>
        </p:spPr>
        <p:txBody>
          <a:bodyPr/>
          <a:lstStyle/>
          <a:p>
            <a:r>
              <a:rPr lang="en-US" dirty="0" smtClean="0"/>
              <a:t>EKF for Mobile Robot Localisation</a:t>
            </a:r>
            <a:endParaRPr lang="en-US" dirty="0"/>
          </a:p>
        </p:txBody>
      </p:sp>
      <p:sp>
        <p:nvSpPr>
          <p:cNvPr id="3" name="Content Placeholder 2"/>
          <p:cNvSpPr>
            <a:spLocks noGrp="1"/>
          </p:cNvSpPr>
          <p:nvPr>
            <p:ph idx="1"/>
          </p:nvPr>
        </p:nvSpPr>
        <p:spPr>
          <a:xfrm>
            <a:off x="2496802" y="1628167"/>
            <a:ext cx="3894744" cy="578123"/>
          </a:xfrm>
        </p:spPr>
        <p:txBody>
          <a:bodyPr/>
          <a:lstStyle/>
          <a:p>
            <a:pPr marL="0" indent="0" algn="ctr">
              <a:buNone/>
            </a:pPr>
            <a:r>
              <a:rPr lang="en-US" dirty="0" smtClean="0"/>
              <a:t>Step 1: Initial Pose Estimation</a:t>
            </a:r>
          </a:p>
        </p:txBody>
      </p:sp>
      <p:pic>
        <p:nvPicPr>
          <p:cNvPr id="4" name="Picture 3" descr="Macintosh HD:Users:francispoole:Google Drive:Computer Science With AI:Year 3:Probabilistic Robotics Project:Poster:EKF Images:step1.png"/>
          <p:cNvPicPr/>
          <p:nvPr/>
        </p:nvPicPr>
        <p:blipFill>
          <a:blip r:embed="rId3">
            <a:extLst>
              <a:ext uri="{28A0092B-C50C-407E-A947-70E740481C1C}">
                <a14:useLocalDpi xmlns:a14="http://schemas.microsoft.com/office/drawing/2010/main" val="0"/>
              </a:ext>
            </a:extLst>
          </a:blip>
          <a:srcRect/>
          <a:stretch>
            <a:fillRect/>
          </a:stretch>
        </p:blipFill>
        <p:spPr bwMode="auto">
          <a:xfrm>
            <a:off x="2496204" y="1984530"/>
            <a:ext cx="3895342" cy="1298447"/>
          </a:xfrm>
          <a:prstGeom prst="rect">
            <a:avLst/>
          </a:prstGeom>
          <a:noFill/>
          <a:ln>
            <a:noFill/>
          </a:ln>
        </p:spPr>
      </p:pic>
      <p:pic>
        <p:nvPicPr>
          <p:cNvPr id="5" name="Picture 4" descr="Macintosh HD:Users:francispoole:Google Drive:Computer Science With AI:Year 3:Probabilistic Robotics Project:Poster:EKF Images:step2.png"/>
          <p:cNvPicPr/>
          <p:nvPr/>
        </p:nvPicPr>
        <p:blipFill>
          <a:blip r:embed="rId4">
            <a:extLst>
              <a:ext uri="{28A0092B-C50C-407E-A947-70E740481C1C}">
                <a14:useLocalDpi xmlns:a14="http://schemas.microsoft.com/office/drawing/2010/main" val="0"/>
              </a:ext>
            </a:extLst>
          </a:blip>
          <a:srcRect/>
          <a:stretch>
            <a:fillRect/>
          </a:stretch>
        </p:blipFill>
        <p:spPr bwMode="auto">
          <a:xfrm>
            <a:off x="118480" y="4185155"/>
            <a:ext cx="3895342" cy="1298446"/>
          </a:xfrm>
          <a:prstGeom prst="rect">
            <a:avLst/>
          </a:prstGeom>
          <a:noFill/>
          <a:ln>
            <a:noFill/>
          </a:ln>
        </p:spPr>
      </p:pic>
      <p:pic>
        <p:nvPicPr>
          <p:cNvPr id="6" name="Picture 5" descr="Macintosh HD:Users:francispoole:Google Drive:Computer Science With AI:Year 3:Probabilistic Robotics Project:Poster:EKF Images:step3.png"/>
          <p:cNvPicPr/>
          <p:nvPr/>
        </p:nvPicPr>
        <p:blipFill>
          <a:blip r:embed="rId5">
            <a:extLst>
              <a:ext uri="{28A0092B-C50C-407E-A947-70E740481C1C}">
                <a14:useLocalDpi xmlns:a14="http://schemas.microsoft.com/office/drawing/2010/main" val="0"/>
              </a:ext>
            </a:extLst>
          </a:blip>
          <a:srcRect/>
          <a:stretch>
            <a:fillRect/>
          </a:stretch>
        </p:blipFill>
        <p:spPr bwMode="auto">
          <a:xfrm>
            <a:off x="5061111" y="4174391"/>
            <a:ext cx="3895342" cy="1880542"/>
          </a:xfrm>
          <a:prstGeom prst="rect">
            <a:avLst/>
          </a:prstGeom>
          <a:noFill/>
          <a:ln>
            <a:noFill/>
          </a:ln>
        </p:spPr>
      </p:pic>
      <p:sp>
        <p:nvSpPr>
          <p:cNvPr id="7" name="Content Placeholder 2"/>
          <p:cNvSpPr txBox="1">
            <a:spLocks/>
          </p:cNvSpPr>
          <p:nvPr/>
        </p:nvSpPr>
        <p:spPr>
          <a:xfrm>
            <a:off x="406723" y="3809834"/>
            <a:ext cx="3318855" cy="566839"/>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lgn="ctr">
              <a:buFont typeface="Wingdings 2" pitchFamily="18" charset="2"/>
              <a:buNone/>
            </a:pPr>
            <a:r>
              <a:rPr lang="en-US" dirty="0" smtClean="0"/>
              <a:t>Step 2: Prediction Step</a:t>
            </a:r>
          </a:p>
        </p:txBody>
      </p:sp>
      <p:sp>
        <p:nvSpPr>
          <p:cNvPr id="8" name="Content Placeholder 2"/>
          <p:cNvSpPr txBox="1">
            <a:spLocks/>
          </p:cNvSpPr>
          <p:nvPr/>
        </p:nvSpPr>
        <p:spPr>
          <a:xfrm>
            <a:off x="5061111" y="3809834"/>
            <a:ext cx="3909033" cy="515757"/>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lgn="ctr">
              <a:buFont typeface="Wingdings 2" pitchFamily="18" charset="2"/>
              <a:buNone/>
            </a:pPr>
            <a:r>
              <a:rPr lang="en-US" dirty="0" smtClean="0"/>
              <a:t>Step 3: Measurement Update</a:t>
            </a:r>
          </a:p>
        </p:txBody>
      </p:sp>
      <p:sp>
        <p:nvSpPr>
          <p:cNvPr id="9" name="Right Arrow 8"/>
          <p:cNvSpPr/>
          <p:nvPr/>
        </p:nvSpPr>
        <p:spPr>
          <a:xfrm>
            <a:off x="4179214" y="4293963"/>
            <a:ext cx="534177" cy="3427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Right Arrow 9"/>
          <p:cNvSpPr/>
          <p:nvPr/>
        </p:nvSpPr>
        <p:spPr>
          <a:xfrm flipH="1">
            <a:off x="4179214" y="4960434"/>
            <a:ext cx="534177" cy="3427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21907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erception">
  <a:themeElements>
    <a:clrScheme name="Perception">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Perception.thmx</Template>
  <TotalTime>219</TotalTime>
  <Words>1538</Words>
  <Application>Microsoft Macintosh PowerPoint</Application>
  <PresentationFormat>On-screen Show (4:3)</PresentationFormat>
  <Paragraphs>194</Paragraphs>
  <Slides>19</Slides>
  <Notes>19</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Perception</vt:lpstr>
      <vt:lpstr>Probabilistic Robotics</vt:lpstr>
      <vt:lpstr>Overview of Project</vt:lpstr>
      <vt:lpstr>Importance of Localisation 1</vt:lpstr>
      <vt:lpstr>Importance of Localisation 2</vt:lpstr>
      <vt:lpstr>Simple Localisation</vt:lpstr>
      <vt:lpstr>What is the Challenge?</vt:lpstr>
      <vt:lpstr>Probabilistic Robotics</vt:lpstr>
      <vt:lpstr>Extended Kalman Filter (EKF)</vt:lpstr>
      <vt:lpstr>EKF for Mobile Robot Localisation</vt:lpstr>
      <vt:lpstr>Simulation</vt:lpstr>
      <vt:lpstr>Simulation DEMO</vt:lpstr>
      <vt:lpstr>Simulation Results</vt:lpstr>
      <vt:lpstr>Transferring to Hardware</vt:lpstr>
      <vt:lpstr>Hardware DEMO</vt:lpstr>
      <vt:lpstr>Hardware Results 1</vt:lpstr>
      <vt:lpstr>Hardware Results 2</vt:lpstr>
      <vt:lpstr>Conclusion</vt:lpstr>
      <vt:lpstr>Possible Extensions</vt:lpstr>
      <vt:lpstr>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Probabilistic Robotics</dc:title>
  <dc:creator>Francis</dc:creator>
  <cp:lastModifiedBy>Francis</cp:lastModifiedBy>
  <cp:revision>26</cp:revision>
  <dcterms:created xsi:type="dcterms:W3CDTF">2015-05-21T22:02:09Z</dcterms:created>
  <dcterms:modified xsi:type="dcterms:W3CDTF">2015-05-22T08:29:12Z</dcterms:modified>
</cp:coreProperties>
</file>